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1.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 id="2147483945" r:id="rId12"/>
  </p:sldMasterIdLst>
  <p:notesMasterIdLst>
    <p:notesMasterId r:id="rId171"/>
  </p:notesMasterIdLst>
  <p:sldIdLst>
    <p:sldId id="278" r:id="rId13"/>
    <p:sldId id="323" r:id="rId14"/>
    <p:sldId id="500" r:id="rId15"/>
    <p:sldId id="400" r:id="rId16"/>
    <p:sldId id="499" r:id="rId17"/>
    <p:sldId id="279" r:id="rId18"/>
    <p:sldId id="273" r:id="rId19"/>
    <p:sldId id="363" r:id="rId20"/>
    <p:sldId id="366" r:id="rId21"/>
    <p:sldId id="367" r:id="rId22"/>
    <p:sldId id="368" r:id="rId23"/>
    <p:sldId id="369" r:id="rId24"/>
    <p:sldId id="370" r:id="rId25"/>
    <p:sldId id="326" r:id="rId26"/>
    <p:sldId id="327" r:id="rId27"/>
    <p:sldId id="328" r:id="rId28"/>
    <p:sldId id="329" r:id="rId29"/>
    <p:sldId id="371" r:id="rId30"/>
    <p:sldId id="372" r:id="rId31"/>
    <p:sldId id="451" r:id="rId32"/>
    <p:sldId id="452" r:id="rId33"/>
    <p:sldId id="453" r:id="rId34"/>
    <p:sldId id="454" r:id="rId35"/>
    <p:sldId id="455" r:id="rId36"/>
    <p:sldId id="456" r:id="rId37"/>
    <p:sldId id="524" r:id="rId38"/>
    <p:sldId id="525" r:id="rId39"/>
    <p:sldId id="526" r:id="rId40"/>
    <p:sldId id="527" r:id="rId41"/>
    <p:sldId id="539" r:id="rId42"/>
    <p:sldId id="538" r:id="rId43"/>
    <p:sldId id="528" r:id="rId44"/>
    <p:sldId id="529" r:id="rId45"/>
    <p:sldId id="623" r:id="rId46"/>
    <p:sldId id="530" r:id="rId47"/>
    <p:sldId id="531" r:id="rId48"/>
    <p:sldId id="532" r:id="rId49"/>
    <p:sldId id="533" r:id="rId50"/>
    <p:sldId id="537" r:id="rId51"/>
    <p:sldId id="491" r:id="rId52"/>
    <p:sldId id="492" r:id="rId53"/>
    <p:sldId id="493" r:id="rId54"/>
    <p:sldId id="494" r:id="rId55"/>
    <p:sldId id="495" r:id="rId56"/>
    <p:sldId id="496" r:id="rId57"/>
    <p:sldId id="497" r:id="rId58"/>
    <p:sldId id="534" r:id="rId59"/>
    <p:sldId id="535" r:id="rId60"/>
    <p:sldId id="611" r:id="rId61"/>
    <p:sldId id="615" r:id="rId62"/>
    <p:sldId id="616" r:id="rId63"/>
    <p:sldId id="622" r:id="rId64"/>
    <p:sldId id="618" r:id="rId65"/>
    <p:sldId id="420" r:id="rId66"/>
    <p:sldId id="405" r:id="rId67"/>
    <p:sldId id="406" r:id="rId68"/>
    <p:sldId id="407" r:id="rId69"/>
    <p:sldId id="408" r:id="rId70"/>
    <p:sldId id="409" r:id="rId71"/>
    <p:sldId id="412" r:id="rId72"/>
    <p:sldId id="410" r:id="rId73"/>
    <p:sldId id="414" r:id="rId74"/>
    <p:sldId id="436" r:id="rId75"/>
    <p:sldId id="441" r:id="rId76"/>
    <p:sldId id="637" r:id="rId77"/>
    <p:sldId id="540" r:id="rId78"/>
    <p:sldId id="411" r:id="rId79"/>
    <p:sldId id="413" r:id="rId80"/>
    <p:sldId id="438" r:id="rId81"/>
    <p:sldId id="522" r:id="rId82"/>
    <p:sldId id="416" r:id="rId83"/>
    <p:sldId id="504" r:id="rId84"/>
    <p:sldId id="505" r:id="rId85"/>
    <p:sldId id="506" r:id="rId86"/>
    <p:sldId id="507" r:id="rId87"/>
    <p:sldId id="508" r:id="rId88"/>
    <p:sldId id="541" r:id="rId89"/>
    <p:sldId id="510" r:id="rId90"/>
    <p:sldId id="511" r:id="rId91"/>
    <p:sldId id="512" r:id="rId92"/>
    <p:sldId id="513" r:id="rId93"/>
    <p:sldId id="514" r:id="rId94"/>
    <p:sldId id="515" r:id="rId95"/>
    <p:sldId id="516" r:id="rId96"/>
    <p:sldId id="517" r:id="rId97"/>
    <p:sldId id="519" r:id="rId98"/>
    <p:sldId id="543" r:id="rId99"/>
    <p:sldId id="321" r:id="rId100"/>
    <p:sldId id="443" r:id="rId101"/>
    <p:sldId id="444" r:id="rId102"/>
    <p:sldId id="445" r:id="rId103"/>
    <p:sldId id="446" r:id="rId104"/>
    <p:sldId id="447" r:id="rId105"/>
    <p:sldId id="448" r:id="rId106"/>
    <p:sldId id="449" r:id="rId107"/>
    <p:sldId id="549" r:id="rId108"/>
    <p:sldId id="621" r:id="rId109"/>
    <p:sldId id="550" r:id="rId110"/>
    <p:sldId id="574" r:id="rId111"/>
    <p:sldId id="572" r:id="rId112"/>
    <p:sldId id="573" r:id="rId113"/>
    <p:sldId id="575" r:id="rId114"/>
    <p:sldId id="547" r:id="rId115"/>
    <p:sldId id="548" r:id="rId116"/>
    <p:sldId id="610" r:id="rId117"/>
    <p:sldId id="450" r:id="rId118"/>
    <p:sldId id="619" r:id="rId119"/>
    <p:sldId id="624" r:id="rId120"/>
    <p:sldId id="322" r:id="rId121"/>
    <p:sldId id="457" r:id="rId122"/>
    <p:sldId id="458" r:id="rId123"/>
    <p:sldId id="459" r:id="rId124"/>
    <p:sldId id="460" r:id="rId125"/>
    <p:sldId id="609" r:id="rId126"/>
    <p:sldId id="461" r:id="rId127"/>
    <p:sldId id="462" r:id="rId128"/>
    <p:sldId id="463" r:id="rId129"/>
    <p:sldId id="464" r:id="rId130"/>
    <p:sldId id="465" r:id="rId131"/>
    <p:sldId id="466" r:id="rId132"/>
    <p:sldId id="467" r:id="rId133"/>
    <p:sldId id="468" r:id="rId134"/>
    <p:sldId id="620" r:id="rId135"/>
    <p:sldId id="536" r:id="rId136"/>
    <p:sldId id="469" r:id="rId137"/>
    <p:sldId id="523" r:id="rId138"/>
    <p:sldId id="470" r:id="rId139"/>
    <p:sldId id="471" r:id="rId140"/>
    <p:sldId id="472" r:id="rId141"/>
    <p:sldId id="544" r:id="rId142"/>
    <p:sldId id="545" r:id="rId143"/>
    <p:sldId id="625" r:id="rId144"/>
    <p:sldId id="473" r:id="rId145"/>
    <p:sldId id="474" r:id="rId146"/>
    <p:sldId id="475" r:id="rId147"/>
    <p:sldId id="476" r:id="rId148"/>
    <p:sldId id="477" r:id="rId149"/>
    <p:sldId id="478" r:id="rId150"/>
    <p:sldId id="626" r:id="rId151"/>
    <p:sldId id="627" r:id="rId152"/>
    <p:sldId id="628" r:id="rId153"/>
    <p:sldId id="629" r:id="rId154"/>
    <p:sldId id="633" r:id="rId155"/>
    <p:sldId id="634" r:id="rId156"/>
    <p:sldId id="632" r:id="rId157"/>
    <p:sldId id="631" r:id="rId158"/>
    <p:sldId id="635" r:id="rId159"/>
    <p:sldId id="630" r:id="rId160"/>
    <p:sldId id="479" r:id="rId161"/>
    <p:sldId id="480" r:id="rId162"/>
    <p:sldId id="481" r:id="rId163"/>
    <p:sldId id="482" r:id="rId164"/>
    <p:sldId id="484" r:id="rId165"/>
    <p:sldId id="485" r:id="rId166"/>
    <p:sldId id="486" r:id="rId167"/>
    <p:sldId id="487" r:id="rId168"/>
    <p:sldId id="488" r:id="rId169"/>
    <p:sldId id="636" r:id="rId1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1" d="100"/>
          <a:sy n="61" d="100"/>
        </p:scale>
        <p:origin x="84" y="200"/>
      </p:cViewPr>
      <p:guideLst>
        <p:guide orient="horz" pos="2183"/>
        <p:guide pos="3840"/>
      </p:guideLst>
    </p:cSldViewPr>
  </p:slideViewPr>
  <p:notesTextViewPr>
    <p:cViewPr>
      <p:scale>
        <a:sx n="3" d="2"/>
        <a:sy n="3" d="2"/>
      </p:scale>
      <p:origin x="0" y="0"/>
    </p:cViewPr>
  </p:notesTextViewPr>
  <p:sorterViewPr>
    <p:cViewPr varScale="1">
      <p:scale>
        <a:sx n="1" d="1"/>
        <a:sy n="1" d="1"/>
      </p:scale>
      <p:origin x="0" y="-4180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5.xml"/><Relationship Id="rId95" Type="http://schemas.openxmlformats.org/officeDocument/2006/relationships/slide" Target="slides/slide83.xml"/><Relationship Id="rId160" Type="http://schemas.openxmlformats.org/officeDocument/2006/relationships/slide" Target="slides/slide148.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notesMaster" Target="notesMasters/notesMaster1.xml"/><Relationship Id="rId12" Type="http://schemas.openxmlformats.org/officeDocument/2006/relationships/slideMaster" Target="slideMasters/slideMaster12.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5" Type="http://schemas.openxmlformats.org/officeDocument/2006/relationships/slide" Target="slides/slide63.xml"/><Relationship Id="rId96" Type="http://schemas.openxmlformats.org/officeDocument/2006/relationships/slide" Target="slides/slide84.xml"/><Relationship Id="rId140" Type="http://schemas.openxmlformats.org/officeDocument/2006/relationships/slide" Target="slides/slide128.xml"/><Relationship Id="rId161" Type="http://schemas.openxmlformats.org/officeDocument/2006/relationships/slide" Target="slides/slide14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2" Type="http://schemas.openxmlformats.org/officeDocument/2006/relationships/presProps" Target="presProp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viewProps" Target="view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theme" Target="theme/theme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tableStyles" Target="tableStyles.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 Id="rId70" Type="http://schemas.openxmlformats.org/officeDocument/2006/relationships/slide" Target="slides/slide58.xml"/><Relationship Id="rId91" Type="http://schemas.openxmlformats.org/officeDocument/2006/relationships/slide" Target="slides/slide79.xml"/><Relationship Id="rId145" Type="http://schemas.openxmlformats.org/officeDocument/2006/relationships/slide" Target="slides/slide133.xml"/><Relationship Id="rId166"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a:t>고급 </a:t>
          </a:r>
          <a:r>
            <a:rPr lang="ko-KR" altLang="en-US" b="1" dirty="0"/>
            <a:t>소프트웨어 </a:t>
          </a:r>
          <a:r>
            <a:rPr lang="ko-KR" b="1" dirty="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a:t>고급엔지니어링 강좌</a:t>
          </a:r>
          <a:r>
            <a:rPr lang="en-US" b="1" dirty="0"/>
            <a:t>/</a:t>
          </a:r>
          <a:r>
            <a:rPr lang="ko-KR" b="1" dirty="0"/>
            <a:t>워크숍 </a:t>
          </a:r>
          <a:r>
            <a:rPr lang="en-US" b="1" dirty="0"/>
            <a:t>– </a:t>
          </a:r>
          <a:r>
            <a:rPr lang="en-US" b="1" dirty="0" err="1"/>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a:t>웹 기반 서비스</a:t>
          </a:r>
          <a:r>
            <a:rPr lang="en-US" b="1"/>
            <a:t>(SaaS)</a:t>
          </a:r>
          <a:r>
            <a:rPr lang="ko-KR" b="1"/>
            <a:t>개발을 위한 </a:t>
          </a:r>
          <a:r>
            <a:rPr lang="en-US" b="1"/>
            <a:t>DevOps </a:t>
          </a:r>
          <a:r>
            <a:rPr lang="ko-KR" b="1"/>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a:t>고급 엔지니어 경력</a:t>
          </a:r>
          <a:r>
            <a:rPr lang="en-US" b="1" dirty="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a:t>클라우드</a:t>
          </a:r>
          <a:r>
            <a:rPr lang="ko-KR" b="1" dirty="0"/>
            <a:t> 인프라에 강한 </a:t>
          </a:r>
          <a:r>
            <a:rPr lang="ko-KR" b="1" dirty="0" err="1"/>
            <a:t>풀스택</a:t>
          </a:r>
          <a:r>
            <a:rPr lang="ko-KR" b="1" dirty="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a:t>Front-end </a:t>
          </a:r>
          <a:r>
            <a:rPr lang="ko-KR" b="1" dirty="0"/>
            <a:t>에 강한 </a:t>
          </a:r>
          <a:r>
            <a:rPr lang="ko-KR" b="1" dirty="0" err="1"/>
            <a:t>풀스택</a:t>
          </a:r>
          <a:r>
            <a:rPr lang="ko-KR" b="1" dirty="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a:t>Back-end </a:t>
          </a:r>
          <a:r>
            <a:rPr lang="ko-KR" b="1"/>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a:t>SaaS </a:t>
          </a:r>
          <a:r>
            <a:rPr lang="ko-KR" b="1"/>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pt>
    <dgm:pt modelId="{7621579F-9089-4F62-BF7B-C1E274BEC7D4}" type="pres">
      <dgm:prSet presAssocID="{4B65F990-494E-4A6E-B00E-1F0F45B2346F}" presName="titleText1" presStyleLbl="fgAcc0" presStyleIdx="0" presStyleCnt="1">
        <dgm:presLayoutVars>
          <dgm:chMax val="0"/>
          <dgm:chPref val="0"/>
        </dgm:presLayoutVars>
      </dgm:prSet>
      <dgm:spPr/>
    </dgm:pt>
    <dgm:pt modelId="{00F79DAB-CBDD-4744-BE7A-66BA56B7FC21}" type="pres">
      <dgm:prSet presAssocID="{4B65F990-494E-4A6E-B00E-1F0F45B2346F}" presName="rootConnector1" presStyleLbl="node1" presStyleIdx="0" presStyleCnt="7"/>
      <dgm:spPr/>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pt>
    <dgm:pt modelId="{373AACCC-898F-4F73-AE7C-F112B13573D3}" type="pres">
      <dgm:prSet presAssocID="{01FB3C65-CB5E-4910-817A-52C87B14422A}" presName="titleText2" presStyleLbl="fgAcc1" presStyleIdx="0" presStyleCnt="7">
        <dgm:presLayoutVars>
          <dgm:chMax val="0"/>
          <dgm:chPref val="0"/>
        </dgm:presLayoutVars>
      </dgm:prSet>
      <dgm:spPr/>
    </dgm:pt>
    <dgm:pt modelId="{2A6C4201-8474-4ADA-8230-FBD4EE2372AE}" type="pres">
      <dgm:prSet presAssocID="{01FB3C65-CB5E-4910-817A-52C87B14422A}" presName="rootConnector" presStyleLbl="node2" presStyleIdx="0" presStyleCnt="0"/>
      <dgm:spPr/>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pt>
    <dgm:pt modelId="{BDF1A84A-D52B-4BBB-BFF8-57BE6AC89D41}" type="pres">
      <dgm:prSet presAssocID="{F50BC272-169D-4222-B668-01695CE87201}" presName="titleText2" presStyleLbl="fgAcc1" presStyleIdx="1" presStyleCnt="7">
        <dgm:presLayoutVars>
          <dgm:chMax val="0"/>
          <dgm:chPref val="0"/>
        </dgm:presLayoutVars>
      </dgm:prSet>
      <dgm:spPr/>
    </dgm:pt>
    <dgm:pt modelId="{5F29615B-80A7-4030-B601-EC33011D56AA}" type="pres">
      <dgm:prSet presAssocID="{F50BC272-169D-4222-B668-01695CE87201}" presName="rootConnector" presStyleLbl="node3" presStyleIdx="0" presStyleCnt="0"/>
      <dgm:spPr/>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pt>
    <dgm:pt modelId="{8F3F92DC-1D11-4DA7-BCE8-525B36ABE78E}" type="pres">
      <dgm:prSet presAssocID="{DE952D04-D2FA-466A-B9D8-B5DA78F77C82}" presName="titleText2" presStyleLbl="fgAcc1" presStyleIdx="2" presStyleCnt="7">
        <dgm:presLayoutVars>
          <dgm:chMax val="0"/>
          <dgm:chPref val="0"/>
        </dgm:presLayoutVars>
      </dgm:prSet>
      <dgm:spPr/>
    </dgm:pt>
    <dgm:pt modelId="{8CF54EEA-600E-4352-926E-3A198E6BFDA6}" type="pres">
      <dgm:prSet presAssocID="{DE952D04-D2FA-466A-B9D8-B5DA78F77C82}" presName="rootConnector" presStyleLbl="node2" presStyleIdx="0" presStyleCnt="0"/>
      <dgm:spPr/>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pt>
    <dgm:pt modelId="{E43AD206-7529-4E65-BF48-9178575E999A}" type="pres">
      <dgm:prSet presAssocID="{442EB89A-E1A5-4699-8F1E-B83273F922E9}" presName="titleText2" presStyleLbl="fgAcc1" presStyleIdx="3" presStyleCnt="7">
        <dgm:presLayoutVars>
          <dgm:chMax val="0"/>
          <dgm:chPref val="0"/>
        </dgm:presLayoutVars>
      </dgm:prSet>
      <dgm:spPr/>
    </dgm:pt>
    <dgm:pt modelId="{6A4FF890-6A57-48CE-9BA1-28DF09FE1602}" type="pres">
      <dgm:prSet presAssocID="{442EB89A-E1A5-4699-8F1E-B83273F922E9}" presName="rootConnector" presStyleLbl="node3" presStyleIdx="0" presStyleCnt="0"/>
      <dgm:spPr/>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pt>
    <dgm:pt modelId="{982E8B7D-E0BE-40BC-993B-805760E8C562}" type="pres">
      <dgm:prSet presAssocID="{E62A460A-0CA2-45E8-8301-707793203711}" presName="titleText2" presStyleLbl="fgAcc1" presStyleIdx="4" presStyleCnt="7">
        <dgm:presLayoutVars>
          <dgm:chMax val="0"/>
          <dgm:chPref val="0"/>
        </dgm:presLayoutVars>
      </dgm:prSet>
      <dgm:spPr/>
    </dgm:pt>
    <dgm:pt modelId="{BF5F866D-D9BE-4578-AA9C-AC3188CE074C}" type="pres">
      <dgm:prSet presAssocID="{E62A460A-0CA2-45E8-8301-707793203711}" presName="rootConnector" presStyleLbl="node3" presStyleIdx="0" presStyleCnt="0"/>
      <dgm:spPr/>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pt>
    <dgm:pt modelId="{CAD5FED6-6CF4-4818-A399-AEAFA7560A72}" type="pres">
      <dgm:prSet presAssocID="{677A4651-4A00-4C0F-B16D-E30BF9BEDA80}" presName="titleText2" presStyleLbl="fgAcc1" presStyleIdx="5" presStyleCnt="7">
        <dgm:presLayoutVars>
          <dgm:chMax val="0"/>
          <dgm:chPref val="0"/>
        </dgm:presLayoutVars>
      </dgm:prSet>
      <dgm:spPr/>
    </dgm:pt>
    <dgm:pt modelId="{BCE6B72D-C63D-4291-9D6B-26A2549B5C1A}" type="pres">
      <dgm:prSet presAssocID="{677A4651-4A00-4C0F-B16D-E30BF9BEDA80}" presName="rootConnector" presStyleLbl="node3" presStyleIdx="0" presStyleCnt="0"/>
      <dgm:spPr/>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pt>
    <dgm:pt modelId="{9CB61598-613B-4AC3-9CD9-D102EA6C8116}" type="pres">
      <dgm:prSet presAssocID="{BE03845C-20E7-4341-94EE-C9CB9825CA72}" presName="titleText2" presStyleLbl="fgAcc1" presStyleIdx="6" presStyleCnt="7">
        <dgm:presLayoutVars>
          <dgm:chMax val="0"/>
          <dgm:chPref val="0"/>
        </dgm:presLayoutVars>
      </dgm:prSet>
      <dgm:spPr/>
    </dgm:pt>
    <dgm:pt modelId="{E59257FC-4079-47BC-820A-17EF5E3A8A0A}" type="pres">
      <dgm:prSet presAssocID="{BE03845C-20E7-4341-94EE-C9CB9825CA72}" presName="rootConnector" presStyleLbl="node3" presStyleIdx="0" presStyleCnt="0"/>
      <dgm:spPr/>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36484002-FD75-4557-8F0E-E9A7D2B878C6}" type="presOf" srcId="{4B65F990-494E-4A6E-B00E-1F0F45B2346F}" destId="{963A07A8-BE57-4BED-BA60-6E4050F952F5}" srcOrd="0" destOrd="0" presId="urn:microsoft.com/office/officeart/2008/layout/NameandTitleOrganizationalChart"/>
    <dgm:cxn modelId="{AE4BEA07-EEF9-43D6-B9B5-F1AF59E028B0}" type="presOf" srcId="{442EB89A-E1A5-4699-8F1E-B83273F922E9}" destId="{6A4FF890-6A57-48CE-9BA1-28DF09FE1602}" srcOrd="1" destOrd="0" presId="urn:microsoft.com/office/officeart/2008/layout/NameandTitleOrganizationalChart"/>
    <dgm:cxn modelId="{5D849F08-68C4-4F94-8D6E-555AFF556FDD}" type="presOf" srcId="{01FB3C65-CB5E-4910-817A-52C87B14422A}" destId="{2A6C4201-8474-4ADA-8230-FBD4EE2372AE}" srcOrd="1"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F30CAF12-B6B9-4F9E-8728-6DECF1F20B9D}" type="presOf" srcId="{B1D2C33E-86D8-4A8B-8345-D7138C4BB594}" destId="{BDF1A84A-D52B-4BBB-BFF8-57BE6AC89D41}" srcOrd="0"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DF2E523F-EF58-4192-A3D5-2FED32D488A7}" type="presOf" srcId="{CAE6D410-9925-4A6B-94D4-297ED598B5C4}" destId="{50F1E28D-FF26-41A9-9C89-305B829C8B44}" srcOrd="0"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74D64381-C420-4567-9232-CD37580BD25C}" type="presOf" srcId="{0F4FF1D3-9FA4-48D4-9845-C662A29D1938}" destId="{8168D133-E3CF-45D8-8D2E-3E180628E3C3}"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7B28068C-2728-48C0-9177-C1BA4A715BCD}" srcId="{01FB3C65-CB5E-4910-817A-52C87B14422A}" destId="{F50BC272-169D-4222-B668-01695CE87201}" srcOrd="0" destOrd="0" parTransId="{ABFF2369-4880-482A-8ECA-EB745C676A17}" sibTransId="{B1D2C33E-86D8-4A8B-8345-D7138C4BB594}"/>
    <dgm:cxn modelId="{A0799894-7E68-47C0-BAC5-E272A731F3AD}" type="presOf" srcId="{01FB3C65-CB5E-4910-817A-52C87B14422A}" destId="{647F7FF7-048A-4F9C-9252-72E673BE21AE}"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8F4071A8-A7BE-4D9F-9C59-4F5BB03C7ECF}" type="presOf" srcId="{677A4651-4A00-4C0F-B16D-E30BF9BEDA80}" destId="{BCE6B72D-C63D-4291-9D6B-26A2549B5C1A}" srcOrd="1"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7CA33EB2-263C-4F33-948C-E2D32654D06C}" srcId="{2D9DC61A-F6C4-4BAB-8463-B7206444CB4B}" destId="{4B65F990-494E-4A6E-B00E-1F0F45B2346F}" srcOrd="0" destOrd="0" parTransId="{E7339AC6-92F0-42F2-B8CF-7B379102DE34}" sibTransId="{9A19F74B-6A1C-436C-9356-1D87EA72F14B}"/>
    <dgm:cxn modelId="{F22D76C1-0C3A-4D7C-A039-01574E13D4CD}" type="presOf" srcId="{DE952D04-D2FA-466A-B9D8-B5DA78F77C82}" destId="{8CF54EEA-600E-4352-926E-3A198E6BFDA6}" srcOrd="1"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FD928FDE-6ED6-4DD6-8509-0A08D6D82D48}" type="presOf" srcId="{BE03845C-20E7-4341-94EE-C9CB9825CA72}" destId="{D26FB387-5125-46B9-9AC0-353AC8005E09}"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39D9CFEB-44A5-4408-9D0D-4B27374406C2}" srcId="{4B65F990-494E-4A6E-B00E-1F0F45B2346F}" destId="{01FB3C65-CB5E-4910-817A-52C87B14422A}" srcOrd="0" destOrd="0" parTransId="{F04CC18D-7B71-46C9-8D9A-DAF8F343A2DE}" sibTransId="{B7735B6C-7D14-411D-A017-066F9242EE7D}"/>
    <dgm:cxn modelId="{AA17E0F4-D410-4E59-9C2A-30D9CF3C7200}" type="presOf" srcId="{E62A460A-0CA2-45E8-8301-707793203711}" destId="{9955223E-062D-49CB-9CA9-479F3EF170BC}"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latinLnBrk="1">
            <a:lnSpc>
              <a:spcPct val="90000"/>
            </a:lnSpc>
            <a:spcBef>
              <a:spcPct val="0"/>
            </a:spcBef>
            <a:spcAft>
              <a:spcPct val="35000"/>
            </a:spcAft>
            <a:buNone/>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고급엔지니어링 강좌</a:t>
          </a:r>
          <a:r>
            <a:rPr lang="en-US" sz="1200" b="1" kern="1200" dirty="0"/>
            <a:t>/</a:t>
          </a:r>
          <a:r>
            <a:rPr lang="ko-KR" sz="1200" b="1" kern="1200" dirty="0"/>
            <a:t>워크숍 </a:t>
          </a:r>
          <a:r>
            <a:rPr lang="en-US" sz="1200" b="1" kern="1200" dirty="0"/>
            <a:t>– </a:t>
          </a:r>
          <a:r>
            <a:rPr lang="en-US" sz="1200" b="1" kern="1200" dirty="0" err="1"/>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a:t>웹 기반 서비스</a:t>
          </a:r>
          <a:r>
            <a:rPr lang="en-US" sz="1200" b="1" kern="1200"/>
            <a:t>(SaaS)</a:t>
          </a:r>
          <a:r>
            <a:rPr lang="ko-KR" sz="1200" b="1" kern="1200"/>
            <a:t>개발을 위한 </a:t>
          </a:r>
          <a:r>
            <a:rPr lang="en-US" sz="1200" b="1" kern="1200"/>
            <a:t>DevOps </a:t>
          </a:r>
          <a:r>
            <a:rPr lang="ko-KR" sz="1200" b="1" kern="120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 엔지니어 경력</a:t>
          </a:r>
          <a:r>
            <a:rPr lang="en-US" sz="1200" b="1" kern="1200" dirty="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err="1"/>
            <a:t>클라우드</a:t>
          </a:r>
          <a:r>
            <a:rPr lang="ko-KR" altLang="en-US" sz="1200" b="1" kern="1200" dirty="0"/>
            <a:t> 인프라에 강한 </a:t>
          </a:r>
          <a:r>
            <a:rPr lang="ko-KR" altLang="en-US" sz="1200" b="1" kern="1200" dirty="0" err="1"/>
            <a:t>풀스택</a:t>
          </a:r>
          <a:r>
            <a:rPr lang="ko-KR" altLang="en-US" sz="1200" b="1" kern="1200" dirty="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dirty="0"/>
            <a:t>Front-end </a:t>
          </a:r>
          <a:r>
            <a:rPr lang="ko-KR" sz="1200" b="1" kern="1200" dirty="0"/>
            <a:t>에 강한 </a:t>
          </a:r>
          <a:r>
            <a:rPr lang="ko-KR" sz="1200" b="1" kern="1200" dirty="0" err="1"/>
            <a:t>풀스택</a:t>
          </a:r>
          <a:r>
            <a:rPr lang="ko-KR" sz="1200" b="1" kern="1200" dirty="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Back-end </a:t>
          </a:r>
          <a:r>
            <a:rPr lang="ko-KR" sz="1200" b="1" kern="120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SaaS </a:t>
          </a:r>
          <a:r>
            <a:rPr lang="ko-KR" sz="1200" b="1" kern="120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2023-09-18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42</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43</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44</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9/18/2023 10:54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71116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86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357645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43410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89541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83371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63638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29160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77647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08104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9/18/2023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9/18/2023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2023-09-18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9월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6145503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400" b="0" i="0" baseline="0">
                <a:latin typeface="Arial "/>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9월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a:t>마스터 텍스트 스타일 편집</a:t>
            </a:r>
          </a:p>
          <a:p>
            <a:pPr marL="0" lvl="1" indent="0" rtl="0">
              <a:lnSpc>
                <a:spcPct val="150000"/>
              </a:lnSpc>
              <a:spcBef>
                <a:spcPts val="1000"/>
              </a:spcBef>
              <a:spcAft>
                <a:spcPts val="1200"/>
              </a:spcAft>
              <a:buNone/>
            </a:pPr>
            <a:r>
              <a:rPr lang="ko-KR" altLang="en-US"/>
              <a:t>둘째 수준</a:t>
            </a:r>
          </a:p>
          <a:p>
            <a:pPr marL="0" lvl="2" indent="0" rtl="0">
              <a:lnSpc>
                <a:spcPct val="150000"/>
              </a:lnSpc>
              <a:spcBef>
                <a:spcPts val="1000"/>
              </a:spcBef>
              <a:spcAft>
                <a:spcPts val="1200"/>
              </a:spcAft>
              <a:buNone/>
            </a:pPr>
            <a:r>
              <a:rPr lang="ko-KR" altLang="en-US"/>
              <a:t>셋째 수준</a:t>
            </a:r>
          </a:p>
          <a:p>
            <a:pPr marL="0" lvl="3" indent="0" rtl="0">
              <a:lnSpc>
                <a:spcPct val="150000"/>
              </a:lnSpc>
              <a:spcBef>
                <a:spcPts val="1000"/>
              </a:spcBef>
              <a:spcAft>
                <a:spcPts val="1200"/>
              </a:spcAft>
              <a:buNone/>
            </a:pPr>
            <a:r>
              <a:rPr lang="ko-KR" altLang="en-US"/>
              <a:t>넷째 수준</a:t>
            </a:r>
          </a:p>
          <a:p>
            <a:pPr marL="0" lvl="4" indent="0" rtl="0">
              <a:lnSpc>
                <a:spcPct val="150000"/>
              </a:lnSpc>
              <a:spcBef>
                <a:spcPts val="1000"/>
              </a:spcBef>
              <a:spcAft>
                <a:spcPts val="1200"/>
              </a:spcAft>
              <a:buNone/>
            </a:pPr>
            <a:r>
              <a:rPr lang="ko-KR" altLang="en-US"/>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9월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a:t>Article</a:t>
            </a:r>
          </a:p>
          <a:p>
            <a:pPr lvl="1"/>
            <a:r>
              <a:rPr lang="ko-KR" altLang="en-US" dirty="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794192228"/>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a:t>Title in Upper &amp; LC Bold Type</a:t>
            </a:r>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24 Point Arial Title Case</a:t>
            </a:r>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hf sldNum="0"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a:t>Click to Edit Master</a:t>
            </a:r>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96429329"/>
      </p:ext>
    </p:extLst>
  </p:cSld>
  <p:clrMapOvr>
    <a:masterClrMapping/>
  </p:clrMapOvr>
  <p:transition>
    <p:fade/>
  </p:transition>
  <p:hf sldNum="0" hd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a:t>Divider3</a:t>
            </a:r>
          </a:p>
        </p:txBody>
      </p:sp>
    </p:spTree>
    <p:extLst>
      <p:ext uri="{BB962C8B-B14F-4D97-AF65-F5344CB8AC3E}">
        <p14:creationId xmlns:p14="http://schemas.microsoft.com/office/powerpoint/2010/main" val="2918266136"/>
      </p:ext>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68227442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53033014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9/18/2023</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496737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416469626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9월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22804032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18450960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3056231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28303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2023-09-18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72020491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52275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2023-09-18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9/18/2023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9/18/2023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9월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2023-09-18</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theme" Target="../theme/theme10.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image" Target="../media/image41.png"/><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theme" Target="../theme/theme11.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5" Type="http://schemas.openxmlformats.org/officeDocument/2006/relationships/slideLayout" Target="../slideLayouts/slideLayout249.xml"/><Relationship Id="rId4" Type="http://schemas.openxmlformats.org/officeDocument/2006/relationships/slideLayout" Target="../slideLayouts/slideLayout24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13.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22.png"/><Relationship Id="rId5" Type="http://schemas.openxmlformats.org/officeDocument/2006/relationships/slideLayout" Target="../slideLayouts/slideLayout43.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21.emf"/><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9.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9.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8" Type="http://schemas.openxmlformats.org/officeDocument/2006/relationships/slideLayout" Target="../slideLayouts/slideLayout136.xml"/><Relationship Id="rId3"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10" Type="http://schemas.openxmlformats.org/officeDocument/2006/relationships/theme" Target="../theme/theme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2023-09-18</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9월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a:solidFill>
                  <a:schemeClr val="bg1">
                    <a:lumMod val="50000"/>
                  </a:schemeClr>
                </a:solidFill>
                <a:latin typeface="Arial"/>
                <a:cs typeface="Arial"/>
              </a:rPr>
              <a:t>© </a:t>
            </a:r>
            <a:r>
              <a:rPr lang="en-US" sz="867" dirty="0">
                <a:solidFill>
                  <a:schemeClr val="bg1">
                    <a:lumMod val="50000"/>
                  </a:schemeClr>
                </a:solidFill>
                <a:latin typeface="+mn-lt"/>
                <a:cs typeface="Arial"/>
              </a:rPr>
              <a:t>2015 Pivotal Software,</a:t>
            </a:r>
            <a:r>
              <a:rPr lang="en-US" sz="867" baseline="0" dirty="0">
                <a:solidFill>
                  <a:schemeClr val="bg1">
                    <a:lumMod val="50000"/>
                  </a:schemeClr>
                </a:solidFill>
                <a:latin typeface="+mn-lt"/>
                <a:cs typeface="Arial"/>
              </a:rPr>
              <a:t> Inc</a:t>
            </a:r>
            <a:r>
              <a:rPr lang="en-US" sz="867" dirty="0">
                <a:solidFill>
                  <a:schemeClr val="bg1">
                    <a:lumMod val="50000"/>
                  </a:schemeClr>
                </a:solidFill>
                <a:latin typeface="+mn-lt"/>
                <a:cs typeface="Arial"/>
              </a:rPr>
              <a:t>.</a:t>
            </a:r>
            <a:r>
              <a:rPr lang="en-US" sz="867" baseline="0" dirty="0">
                <a:solidFill>
                  <a:schemeClr val="bg1">
                    <a:lumMod val="50000"/>
                  </a:schemeClr>
                </a:solidFill>
                <a:latin typeface="+mn-lt"/>
                <a:cs typeface="Arial"/>
              </a:rPr>
              <a:t>  </a:t>
            </a:r>
            <a:r>
              <a:rPr lang="en-US" sz="867" dirty="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9월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303270028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9/18/2023</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9/18/2023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9월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1" r:id="rId7"/>
    <p:sldLayoutId id="2147483892" r:id="rId8"/>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9월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6"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microsoft.com/ko-kr/aspnet/core/tutorials/first-mvc-app/start-mvc?view=aspnetcore-5.0&amp;tabs=visual-studio-code" TargetMode="External"/><Relationship Id="rId2" Type="http://schemas.openxmlformats.org/officeDocument/2006/relationships/hyperlink" Target="https://docs.microsoft.com/ko-kr/dotnet/core/tools/dotnet-new" TargetMode="External"/><Relationship Id="rId1" Type="http://schemas.openxmlformats.org/officeDocument/2006/relationships/slideLayout" Target="../slideLayouts/slideLayout20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hyperlink" Target="https://sourceforge.net/projects/mingw/files/" TargetMode="External"/><Relationship Id="rId2" Type="http://schemas.openxmlformats.org/officeDocument/2006/relationships/hyperlink" Target="https://www.youtube.com/watch?v=3-PD_AUSOLM" TargetMode="External"/><Relationship Id="rId1" Type="http://schemas.openxmlformats.org/officeDocument/2006/relationships/slideLayout" Target="../slideLayouts/slideLayout202.xml"/><Relationship Id="rId6" Type="http://schemas.openxmlformats.org/officeDocument/2006/relationships/hyperlink" Target="https://www.youtube.com/redirect?event=video_description&amp;redir_token=QUFFLUhqa0NKM3k3aGFRempVZ0FxMEUxUWYtWXQ0QnF1d3xBQ3Jtc0ttZVB1TXhjaDM1Uk14ckpEdFF4UW9MWjVGc0tCTnMxSDBaZ1dBcFRRenhleHJtdEp6Ym1ja202bXVvdXBrWnJ3dkRjNGlwcFo4WllzREFna2c1dk5FV3BRREZqeTI1cWlma0ZJUjROQXh0SzVWV0c4NA&amp;q=https%3A%2F%2Frasino.tistory.com%2F307" TargetMode="External"/><Relationship Id="rId5" Type="http://schemas.openxmlformats.org/officeDocument/2006/relationships/hyperlink" Target="https://k.kakaocdn.net/dn/bHhiX4/btqFnwGB6cs/JjH0MCuwrGT1PavzRu6921/tfile.txt" TargetMode="External"/><Relationship Id="rId4" Type="http://schemas.openxmlformats.org/officeDocument/2006/relationships/hyperlink" Target="https://k.kakaocdn.net/dn/brDC5p/btqFn0fPsBW/B75rJiBqICBUkxkxMahI21/tfile.txt"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7.xml.rels><?xml version="1.0" encoding="UTF-8" standalone="yes"?>
<Relationships xmlns="http://schemas.openxmlformats.org/package/2006/relationships"><Relationship Id="rId2" Type="http://schemas.openxmlformats.org/officeDocument/2006/relationships/hyperlink" Target="https://stackoverflow.com/questions/74027158/vscode-azure-functions-error-cannot-read-properties-of-undefined-reading-cr/74030872" TargetMode="External"/><Relationship Id="rId1" Type="http://schemas.openxmlformats.org/officeDocument/2006/relationships/slideLayout" Target="../slideLayouts/slideLayout20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01.xml"/></Relationships>
</file>

<file path=ppt/slides/_rels/slide111.x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08.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1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204.xml"/><Relationship Id="rId4" Type="http://schemas.openxmlformats.org/officeDocument/2006/relationships/image" Target="../media/image184.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4.xml"/></Relationships>
</file>

<file path=ppt/slides/_rels/slide115.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31.xml"/><Relationship Id="rId1" Type="http://schemas.openxmlformats.org/officeDocument/2006/relationships/slideLayout" Target="../slideLayouts/slideLayout204.xml"/><Relationship Id="rId5" Type="http://schemas.openxmlformats.org/officeDocument/2006/relationships/hyperlink" Target="https://www.youtube.com/watch?v=Vxf-rOEO1q4" TargetMode="External"/><Relationship Id="rId4" Type="http://schemas.openxmlformats.org/officeDocument/2006/relationships/image" Target="../media/image187.JPG"/></Relationships>
</file>

<file path=ppt/slides/_rels/slide1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11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jpe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3.xml"/><Relationship Id="rId1" Type="http://schemas.openxmlformats.org/officeDocument/2006/relationships/slideLayout" Target="../slideLayouts/slideLayout204.xml"/><Relationship Id="rId6" Type="http://schemas.openxmlformats.org/officeDocument/2006/relationships/image" Target="../media/image154.jpeg"/><Relationship Id="rId11" Type="http://schemas.openxmlformats.org/officeDocument/2006/relationships/image" Target="../media/image159.png"/><Relationship Id="rId5" Type="http://schemas.openxmlformats.org/officeDocument/2006/relationships/image" Target="../media/image153.jpe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11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20.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4.xml"/><Relationship Id="rId1" Type="http://schemas.openxmlformats.org/officeDocument/2006/relationships/slideLayout" Target="../slideLayouts/slideLayout202.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5.xml"/><Relationship Id="rId1" Type="http://schemas.openxmlformats.org/officeDocument/2006/relationships/slideLayout" Target="../slideLayouts/slideLayout20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23.xml.rels><?xml version="1.0" encoding="UTF-8" standalone="yes"?>
<Relationships xmlns="http://schemas.openxmlformats.org/package/2006/relationships"><Relationship Id="rId2" Type="http://schemas.openxmlformats.org/officeDocument/2006/relationships/hyperlink" Target="https://cwfuncapp3.azurewebsites.net/api/HttpTrigger2?name=test" TargetMode="External"/><Relationship Id="rId1" Type="http://schemas.openxmlformats.org/officeDocument/2006/relationships/slideLayout" Target="../slideLayouts/slideLayout20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25.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2.xml"/></Relationships>
</file>

<file path=ppt/slides/_rels/slide126.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30.xml.rels><?xml version="1.0" encoding="UTF-8" standalone="yes"?>
<Relationships xmlns="http://schemas.openxmlformats.org/package/2006/relationships"><Relationship Id="rId2" Type="http://schemas.openxmlformats.org/officeDocument/2006/relationships/hyperlink" Target="https://incomeplus.tistory.com/187" TargetMode="External"/><Relationship Id="rId1" Type="http://schemas.openxmlformats.org/officeDocument/2006/relationships/slideLayout" Target="../slideLayouts/slideLayout20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programmersought.com/article/23564560768/" TargetMode="External"/><Relationship Id="rId1" Type="http://schemas.openxmlformats.org/officeDocument/2006/relationships/slideLayout" Target="../slideLayouts/slideLayout202.xml"/></Relationships>
</file>

<file path=ppt/slides/_rels/slide1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204.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04.xml"/></Relationships>
</file>

<file path=ppt/slides/_rels/slide13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204.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37.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4.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39.xml"/><Relationship Id="rId1" Type="http://schemas.openxmlformats.org/officeDocument/2006/relationships/slideLayout" Target="../slideLayouts/slideLayout205.xml"/></Relationships>
</file>

<file path=ppt/slides/_rels/slide14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0.xml"/><Relationship Id="rId1" Type="http://schemas.openxmlformats.org/officeDocument/2006/relationships/slideLayout" Target="../slideLayouts/slideLayout205.xml"/></Relationships>
</file>

<file path=ppt/slides/_rels/slide14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1.xml"/><Relationship Id="rId1" Type="http://schemas.openxmlformats.org/officeDocument/2006/relationships/slideLayout" Target="../slideLayouts/slideLayout20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5.xml"/></Relationships>
</file>

<file path=ppt/slides/_rels/slide146.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5.xml"/><Relationship Id="rId1" Type="http://schemas.openxmlformats.org/officeDocument/2006/relationships/slideLayout" Target="../slideLayouts/slideLayout205.xml"/></Relationships>
</file>

<file path=ppt/slides/_rels/slide147.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6.xml"/><Relationship Id="rId1" Type="http://schemas.openxmlformats.org/officeDocument/2006/relationships/slideLayout" Target="../slideLayouts/slideLayout20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5.xml"/></Relationships>
</file>

<file path=ppt/slides/_rels/slide14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6.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51.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5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04.xml"/></Relationships>
</file>

<file path=ppt/slides/_rels/slide1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04.xml"/></Relationships>
</file>

<file path=ppt/slides/_rels/slide15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04.xml"/></Relationships>
</file>

<file path=ppt/slides/_rels/slide15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04.xml"/></Relationships>
</file>

<file path=ppt/slides/_rels/slide15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04.xml"/></Relationships>
</file>

<file path=ppt/slides/_rels/slide15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04.xml"/></Relationships>
</file>

<file path=ppt/slides/_rels/slide1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1" Type="http://schemas.openxmlformats.org/officeDocument/2006/relationships/slideLayout" Target="../slideLayouts/slideLayout156.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04.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0.xml"/></Relationships>
</file>

<file path=ppt/slides/_rels/slide3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 Id="rId4" Type="http://schemas.openxmlformats.org/officeDocument/2006/relationships/hyperlink" Target="https://misook-git:silla1234QW@github.com/misook-git/webkakao.gi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7.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8.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3" Type="http://schemas.openxmlformats.org/officeDocument/2006/relationships/image" Target="../media/image87.emf"/><Relationship Id="rId18" Type="http://schemas.openxmlformats.org/officeDocument/2006/relationships/image" Target="../media/image92.emf"/><Relationship Id="rId26" Type="http://schemas.openxmlformats.org/officeDocument/2006/relationships/image" Target="../media/image100.emf"/><Relationship Id="rId39" Type="http://schemas.openxmlformats.org/officeDocument/2006/relationships/image" Target="../media/image113.emf"/><Relationship Id="rId21" Type="http://schemas.openxmlformats.org/officeDocument/2006/relationships/image" Target="../media/image95.emf"/><Relationship Id="rId34" Type="http://schemas.openxmlformats.org/officeDocument/2006/relationships/image" Target="../media/image108.emf"/><Relationship Id="rId42" Type="http://schemas.openxmlformats.org/officeDocument/2006/relationships/image" Target="../media/image116.emf"/><Relationship Id="rId47" Type="http://schemas.openxmlformats.org/officeDocument/2006/relationships/image" Target="../media/image121.emf"/><Relationship Id="rId50" Type="http://schemas.openxmlformats.org/officeDocument/2006/relationships/image" Target="../media/image124.emf"/><Relationship Id="rId55" Type="http://schemas.openxmlformats.org/officeDocument/2006/relationships/image" Target="../media/image129.png"/><Relationship Id="rId7" Type="http://schemas.openxmlformats.org/officeDocument/2006/relationships/image" Target="../media/image81.emf"/><Relationship Id="rId2" Type="http://schemas.openxmlformats.org/officeDocument/2006/relationships/notesSlide" Target="../notesSlides/notesSlide12.xml"/><Relationship Id="rId16" Type="http://schemas.openxmlformats.org/officeDocument/2006/relationships/image" Target="../media/image90.emf"/><Relationship Id="rId29" Type="http://schemas.openxmlformats.org/officeDocument/2006/relationships/image" Target="../media/image103.emf"/><Relationship Id="rId11" Type="http://schemas.openxmlformats.org/officeDocument/2006/relationships/image" Target="../media/image85.emf"/><Relationship Id="rId24" Type="http://schemas.openxmlformats.org/officeDocument/2006/relationships/image" Target="../media/image98.emf"/><Relationship Id="rId32" Type="http://schemas.openxmlformats.org/officeDocument/2006/relationships/image" Target="../media/image106.emf"/><Relationship Id="rId37" Type="http://schemas.openxmlformats.org/officeDocument/2006/relationships/image" Target="../media/image111.emf"/><Relationship Id="rId40" Type="http://schemas.openxmlformats.org/officeDocument/2006/relationships/image" Target="../media/image114.emf"/><Relationship Id="rId45" Type="http://schemas.openxmlformats.org/officeDocument/2006/relationships/image" Target="../media/image119.emf"/><Relationship Id="rId53" Type="http://schemas.openxmlformats.org/officeDocument/2006/relationships/image" Target="../media/image127.emf"/><Relationship Id="rId58" Type="http://schemas.openxmlformats.org/officeDocument/2006/relationships/image" Target="../media/image132.emf"/><Relationship Id="rId5" Type="http://schemas.openxmlformats.org/officeDocument/2006/relationships/image" Target="../media/image79.emf"/><Relationship Id="rId61" Type="http://schemas.openxmlformats.org/officeDocument/2006/relationships/image" Target="../media/image135.emf"/><Relationship Id="rId19" Type="http://schemas.openxmlformats.org/officeDocument/2006/relationships/image" Target="../media/image93.emf"/><Relationship Id="rId14" Type="http://schemas.openxmlformats.org/officeDocument/2006/relationships/image" Target="../media/image88.emf"/><Relationship Id="rId22" Type="http://schemas.openxmlformats.org/officeDocument/2006/relationships/image" Target="../media/image96.emf"/><Relationship Id="rId27" Type="http://schemas.openxmlformats.org/officeDocument/2006/relationships/image" Target="../media/image101.emf"/><Relationship Id="rId30" Type="http://schemas.openxmlformats.org/officeDocument/2006/relationships/image" Target="../media/image104.emf"/><Relationship Id="rId35" Type="http://schemas.openxmlformats.org/officeDocument/2006/relationships/image" Target="../media/image109.emf"/><Relationship Id="rId43" Type="http://schemas.openxmlformats.org/officeDocument/2006/relationships/image" Target="../media/image117.emf"/><Relationship Id="rId48" Type="http://schemas.openxmlformats.org/officeDocument/2006/relationships/image" Target="../media/image122.emf"/><Relationship Id="rId56" Type="http://schemas.openxmlformats.org/officeDocument/2006/relationships/image" Target="../media/image130.emf"/><Relationship Id="rId8" Type="http://schemas.openxmlformats.org/officeDocument/2006/relationships/image" Target="../media/image82.emf"/><Relationship Id="rId51" Type="http://schemas.openxmlformats.org/officeDocument/2006/relationships/image" Target="../media/image125.emf"/><Relationship Id="rId3" Type="http://schemas.openxmlformats.org/officeDocument/2006/relationships/image" Target="../media/image78.png"/><Relationship Id="rId12" Type="http://schemas.openxmlformats.org/officeDocument/2006/relationships/image" Target="../media/image86.emf"/><Relationship Id="rId17" Type="http://schemas.openxmlformats.org/officeDocument/2006/relationships/image" Target="../media/image91.emf"/><Relationship Id="rId25" Type="http://schemas.openxmlformats.org/officeDocument/2006/relationships/image" Target="../media/image99.emf"/><Relationship Id="rId33" Type="http://schemas.openxmlformats.org/officeDocument/2006/relationships/image" Target="../media/image107.emf"/><Relationship Id="rId38" Type="http://schemas.openxmlformats.org/officeDocument/2006/relationships/image" Target="../media/image112.emf"/><Relationship Id="rId46" Type="http://schemas.openxmlformats.org/officeDocument/2006/relationships/image" Target="../media/image120.emf"/><Relationship Id="rId59" Type="http://schemas.openxmlformats.org/officeDocument/2006/relationships/image" Target="../media/image133.emf"/><Relationship Id="rId20" Type="http://schemas.openxmlformats.org/officeDocument/2006/relationships/image" Target="../media/image94.emf"/><Relationship Id="rId41" Type="http://schemas.openxmlformats.org/officeDocument/2006/relationships/image" Target="../media/image115.emf"/><Relationship Id="rId54" Type="http://schemas.openxmlformats.org/officeDocument/2006/relationships/image" Target="../media/image128.emf"/><Relationship Id="rId1" Type="http://schemas.openxmlformats.org/officeDocument/2006/relationships/slideLayout" Target="../slideLayouts/slideLayout87.xml"/><Relationship Id="rId6" Type="http://schemas.openxmlformats.org/officeDocument/2006/relationships/image" Target="../media/image80.emf"/><Relationship Id="rId15" Type="http://schemas.openxmlformats.org/officeDocument/2006/relationships/image" Target="../media/image89.emf"/><Relationship Id="rId23" Type="http://schemas.openxmlformats.org/officeDocument/2006/relationships/image" Target="../media/image97.emf"/><Relationship Id="rId28" Type="http://schemas.openxmlformats.org/officeDocument/2006/relationships/image" Target="../media/image102.emf"/><Relationship Id="rId36" Type="http://schemas.openxmlformats.org/officeDocument/2006/relationships/image" Target="../media/image110.emf"/><Relationship Id="rId49" Type="http://schemas.openxmlformats.org/officeDocument/2006/relationships/image" Target="../media/image123.emf"/><Relationship Id="rId57" Type="http://schemas.openxmlformats.org/officeDocument/2006/relationships/image" Target="../media/image131.emf"/><Relationship Id="rId10" Type="http://schemas.openxmlformats.org/officeDocument/2006/relationships/image" Target="../media/image84.emf"/><Relationship Id="rId31" Type="http://schemas.openxmlformats.org/officeDocument/2006/relationships/image" Target="../media/image105.emf"/><Relationship Id="rId44" Type="http://schemas.openxmlformats.org/officeDocument/2006/relationships/image" Target="../media/image118.emf"/><Relationship Id="rId52" Type="http://schemas.openxmlformats.org/officeDocument/2006/relationships/image" Target="../media/image126.emf"/><Relationship Id="rId60" Type="http://schemas.openxmlformats.org/officeDocument/2006/relationships/image" Target="../media/image134.emf"/><Relationship Id="rId4" Type="http://schemas.microsoft.com/office/2007/relationships/hdphoto" Target="../media/hdphoto1.wdp"/><Relationship Id="rId9" Type="http://schemas.openxmlformats.org/officeDocument/2006/relationships/image" Target="../media/image83.emf"/></Relationships>
</file>

<file path=ppt/slides/_rels/slide43.xml.rels><?xml version="1.0" encoding="UTF-8" standalone="yes"?>
<Relationships xmlns="http://schemas.openxmlformats.org/package/2006/relationships"><Relationship Id="rId13" Type="http://schemas.openxmlformats.org/officeDocument/2006/relationships/image" Target="../media/image95.emf"/><Relationship Id="rId18" Type="http://schemas.openxmlformats.org/officeDocument/2006/relationships/image" Target="../media/image100.emf"/><Relationship Id="rId26" Type="http://schemas.openxmlformats.org/officeDocument/2006/relationships/image" Target="../media/image108.emf"/><Relationship Id="rId3" Type="http://schemas.openxmlformats.org/officeDocument/2006/relationships/image" Target="../media/image78.png"/><Relationship Id="rId21" Type="http://schemas.openxmlformats.org/officeDocument/2006/relationships/image" Target="../media/image103.emf"/><Relationship Id="rId34" Type="http://schemas.openxmlformats.org/officeDocument/2006/relationships/image" Target="../media/image133.emf"/><Relationship Id="rId7" Type="http://schemas.openxmlformats.org/officeDocument/2006/relationships/image" Target="../media/image87.emf"/><Relationship Id="rId12" Type="http://schemas.openxmlformats.org/officeDocument/2006/relationships/image" Target="../media/image94.emf"/><Relationship Id="rId17" Type="http://schemas.openxmlformats.org/officeDocument/2006/relationships/image" Target="../media/image99.emf"/><Relationship Id="rId25" Type="http://schemas.openxmlformats.org/officeDocument/2006/relationships/image" Target="../media/image107.emf"/><Relationship Id="rId33" Type="http://schemas.openxmlformats.org/officeDocument/2006/relationships/image" Target="../media/image132.emf"/><Relationship Id="rId2" Type="http://schemas.openxmlformats.org/officeDocument/2006/relationships/notesSlide" Target="../notesSlides/notesSlide13.xml"/><Relationship Id="rId16" Type="http://schemas.openxmlformats.org/officeDocument/2006/relationships/image" Target="../media/image98.emf"/><Relationship Id="rId20" Type="http://schemas.openxmlformats.org/officeDocument/2006/relationships/image" Target="../media/image102.emf"/><Relationship Id="rId29" Type="http://schemas.openxmlformats.org/officeDocument/2006/relationships/image" Target="../media/image111.emf"/><Relationship Id="rId1" Type="http://schemas.openxmlformats.org/officeDocument/2006/relationships/slideLayout" Target="../slideLayouts/slideLayout87.xml"/><Relationship Id="rId6" Type="http://schemas.openxmlformats.org/officeDocument/2006/relationships/image" Target="../media/image86.emf"/><Relationship Id="rId11" Type="http://schemas.openxmlformats.org/officeDocument/2006/relationships/image" Target="../media/image93.emf"/><Relationship Id="rId24" Type="http://schemas.openxmlformats.org/officeDocument/2006/relationships/image" Target="../media/image106.emf"/><Relationship Id="rId32" Type="http://schemas.openxmlformats.org/officeDocument/2006/relationships/image" Target="../media/image131.emf"/><Relationship Id="rId5" Type="http://schemas.openxmlformats.org/officeDocument/2006/relationships/image" Target="../media/image85.emf"/><Relationship Id="rId15" Type="http://schemas.openxmlformats.org/officeDocument/2006/relationships/image" Target="../media/image97.emf"/><Relationship Id="rId23" Type="http://schemas.openxmlformats.org/officeDocument/2006/relationships/image" Target="../media/image105.emf"/><Relationship Id="rId28" Type="http://schemas.openxmlformats.org/officeDocument/2006/relationships/image" Target="../media/image110.emf"/><Relationship Id="rId36" Type="http://schemas.openxmlformats.org/officeDocument/2006/relationships/image" Target="../media/image135.emf"/><Relationship Id="rId10" Type="http://schemas.openxmlformats.org/officeDocument/2006/relationships/image" Target="../media/image90.emf"/><Relationship Id="rId19" Type="http://schemas.openxmlformats.org/officeDocument/2006/relationships/image" Target="../media/image101.emf"/><Relationship Id="rId31" Type="http://schemas.openxmlformats.org/officeDocument/2006/relationships/image" Target="../media/image113.emf"/><Relationship Id="rId4" Type="http://schemas.microsoft.com/office/2007/relationships/hdphoto" Target="../media/hdphoto1.wdp"/><Relationship Id="rId9" Type="http://schemas.openxmlformats.org/officeDocument/2006/relationships/image" Target="../media/image89.emf"/><Relationship Id="rId14" Type="http://schemas.openxmlformats.org/officeDocument/2006/relationships/image" Target="../media/image96.emf"/><Relationship Id="rId22" Type="http://schemas.openxmlformats.org/officeDocument/2006/relationships/image" Target="../media/image104.emf"/><Relationship Id="rId27" Type="http://schemas.openxmlformats.org/officeDocument/2006/relationships/image" Target="../media/image109.emf"/><Relationship Id="rId30" Type="http://schemas.openxmlformats.org/officeDocument/2006/relationships/image" Target="../media/image112.emf"/><Relationship Id="rId35" Type="http://schemas.openxmlformats.org/officeDocument/2006/relationships/image" Target="../media/image134.emf"/><Relationship Id="rId8" Type="http://schemas.openxmlformats.org/officeDocument/2006/relationships/image" Target="../media/image88.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7.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24.xml"/></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6.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16.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6.PNG"/><Relationship Id="rId1" Type="http://schemas.openxmlformats.org/officeDocument/2006/relationships/slideLayout" Target="../slideLayouts/slideLayout197.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8.xml"/><Relationship Id="rId1" Type="http://schemas.openxmlformats.org/officeDocument/2006/relationships/slideLayout" Target="../slideLayouts/slideLayout19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6.xml"/></Relationships>
</file>

<file path=ppt/slides/_rels/slide62.xml.rels><?xml version="1.0" encoding="UTF-8" standalone="yes"?>
<Relationships xmlns="http://schemas.openxmlformats.org/package/2006/relationships"><Relationship Id="rId2" Type="http://schemas.openxmlformats.org/officeDocument/2006/relationships/hyperlink" Target="https://openai.com/chatgpt" TargetMode="External"/><Relationship Id="rId1" Type="http://schemas.openxmlformats.org/officeDocument/2006/relationships/slideLayout" Target="../slideLayouts/slideLayout19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65.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2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7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7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9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jpe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54.jpeg"/><Relationship Id="rId11" Type="http://schemas.openxmlformats.org/officeDocument/2006/relationships/image" Target="../media/image159.png"/><Relationship Id="rId5" Type="http://schemas.openxmlformats.org/officeDocument/2006/relationships/image" Target="../media/image153.jpe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77.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97.xml"/></Relationships>
</file>

<file path=ppt/slides/_rels/slide78.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97.xml"/></Relationships>
</file>

<file path=ppt/slides/_rels/slide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97.xml"/></Relationships>
</file>

<file path=ppt/slides/_rels/slide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97.xml"/></Relationships>
</file>

<file path=ppt/slides/_rels/slide8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84.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5.PNG"/><Relationship Id="rId1" Type="http://schemas.openxmlformats.org/officeDocument/2006/relationships/slideLayout" Target="../slideLayouts/slideLayout197.xml"/></Relationships>
</file>

<file path=ppt/slides/_rels/slide85.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86.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2.xml"/></Relationships>
</file>

<file path=ppt/slides/_rels/slide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04.xml"/></Relationships>
</file>

<file path=ppt/slides/_rels/slide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04.xml"/></Relationships>
</file>

<file path=ppt/slides/_rels/slide93.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24.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5.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6.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27.xml"/><Relationship Id="rId1" Type="http://schemas.openxmlformats.org/officeDocument/2006/relationships/slideLayout" Target="../slideLayouts/slideLayout201.xml"/><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3-PD_AUSOLM" TargetMode="External"/><Relationship Id="rId2" Type="http://schemas.openxmlformats.org/officeDocument/2006/relationships/notesSlide" Target="../notesSlides/notesSlide28.xml"/><Relationship Id="rId1" Type="http://schemas.openxmlformats.org/officeDocument/2006/relationships/slideLayout" Target="../slideLayouts/slideLayout202.xml"/><Relationship Id="rId6" Type="http://schemas.openxmlformats.org/officeDocument/2006/relationships/hyperlink" Target="https://k.kakaocdn.net/dn/bHhiX4/btqFnwGB6cs/JjH0MCuwrGT1PavzRu6921/tfile.txt" TargetMode="External"/><Relationship Id="rId5" Type="http://schemas.openxmlformats.org/officeDocument/2006/relationships/hyperlink" Target="https://k.kakaocdn.net/dn/brDC5p/btqFn0fPsBW/B75rJiBqICBUkxkxMahI21/tfile.txt" TargetMode="External"/><Relationship Id="rId4" Type="http://schemas.openxmlformats.org/officeDocument/2006/relationships/hyperlink" Target="https://sourceforge.net/projects/mingw/files/"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docs.microsoft.com/ko-kr/aspnet/core/tutorials/publish-to-azure-webapp-using-vscode?view=aspnetcore-5.0" TargetMode="Externa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서비스와</a:t>
            </a:r>
            <a:endParaRPr lang="en-US" altLang="ko-KR" sz="4000" b="1" dirty="0">
              <a:solidFill>
                <a:schemeClr val="bg1"/>
              </a:solidFill>
              <a:latin typeface="맑은 고딕" pitchFamily="50" charset="-127"/>
              <a:ea typeface="맑은 고딕" pitchFamily="50" charset="-127"/>
            </a:endParaRPr>
          </a:p>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기반 빅데이터 분석</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a:solidFill>
                  <a:srgbClr val="FFFFFF"/>
                </a:solidFill>
                <a:latin typeface="Segoe UI"/>
              </a:rPr>
              <a:t> I. Azure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III. </a:t>
            </a:r>
            <a:r>
              <a:rPr lang="ko-KR" altLang="en-US" sz="2800" b="1" dirty="0" err="1">
                <a:solidFill>
                  <a:srgbClr val="FFFFFF"/>
                </a:solidFill>
                <a:latin typeface="Segoe UI"/>
              </a:rPr>
              <a:t>클라우드</a:t>
            </a:r>
            <a:r>
              <a:rPr lang="ko-KR" altLang="en-US" sz="2800" b="1" dirty="0">
                <a:solidFill>
                  <a:srgbClr val="FFFFFF"/>
                </a:solidFill>
                <a:latin typeface="Segoe UI"/>
              </a:rPr>
              <a:t> 기반 빅데이터 분석</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10000"/>
          </a:bodyPr>
          <a:lstStyle/>
          <a:p>
            <a:r>
              <a:rPr lang="en-US" altLang="ko-KR" dirty="0" err="1"/>
              <a:t>dotnet</a:t>
            </a:r>
            <a:r>
              <a:rPr lang="en-US" altLang="ko-KR" dirty="0"/>
              <a:t> new </a:t>
            </a:r>
            <a:r>
              <a:rPr lang="en-US" altLang="ko-KR" dirty="0" err="1"/>
              <a:t>mvc</a:t>
            </a:r>
            <a:endParaRPr lang="en-US" altLang="ko-KR" dirty="0"/>
          </a:p>
          <a:p>
            <a:pPr lvl="1"/>
            <a:r>
              <a:rPr lang="en-US" altLang="ko" dirty="0">
                <a:hlinkClick r:id="rId2"/>
              </a:rPr>
              <a:t>https://docs.microsoft.com/ko-kr/dotnet/core/tools/dotnet-new</a:t>
            </a:r>
            <a:endParaRPr lang="en-US" altLang="ko" dirty="0"/>
          </a:p>
          <a:p>
            <a:r>
              <a:rPr lang="en-US" altLang="ko" dirty="0" err="1"/>
              <a:t>dotnet</a:t>
            </a:r>
            <a:r>
              <a:rPr lang="en-US" altLang="ko" dirty="0"/>
              <a:t> new template </a:t>
            </a:r>
            <a:r>
              <a:rPr lang="ko-KR" altLang="en-US" dirty="0"/>
              <a:t>옵션</a:t>
            </a:r>
            <a:endParaRPr lang="en-US" altLang="ko-KR" dirty="0"/>
          </a:p>
          <a:p>
            <a:pPr lvl="1"/>
            <a:r>
              <a:rPr lang="en-US" altLang="ko" dirty="0"/>
              <a:t>ASP.NET Core </a:t>
            </a:r>
            <a:r>
              <a:rPr lang="ko-KR" altLang="en-US" dirty="0"/>
              <a:t>비어 있음	</a:t>
            </a:r>
            <a:r>
              <a:rPr lang="en-US" altLang="ko" dirty="0"/>
              <a:t>web</a:t>
            </a:r>
            <a:r>
              <a:rPr lang="ko" altLang="en-US" dirty="0"/>
              <a:t>	</a:t>
            </a:r>
            <a:r>
              <a:rPr lang="en-US" altLang="ko" dirty="0"/>
              <a:t>[C#], F#</a:t>
            </a:r>
            <a:r>
              <a:rPr lang="ko" altLang="en-US" dirty="0"/>
              <a:t>	</a:t>
            </a:r>
            <a:r>
              <a:rPr lang="en-US" altLang="ko" dirty="0"/>
              <a:t>Web/Empty</a:t>
            </a:r>
            <a:r>
              <a:rPr lang="ko" altLang="en-US" dirty="0"/>
              <a:t>	</a:t>
            </a:r>
            <a:r>
              <a:rPr lang="en-US" altLang="ko" dirty="0"/>
              <a:t>1.0</a:t>
            </a:r>
            <a:endParaRPr lang="ko" altLang="en-US" dirty="0"/>
          </a:p>
          <a:p>
            <a:pPr lvl="1"/>
            <a:r>
              <a:rPr lang="en-US" altLang="ko" dirty="0"/>
              <a:t>ASP.NET Core </a:t>
            </a:r>
            <a:r>
              <a:rPr lang="ko-KR" altLang="en-US" dirty="0" err="1"/>
              <a:t>웹앱</a:t>
            </a:r>
            <a:r>
              <a:rPr lang="en-US" altLang="ko" dirty="0"/>
              <a:t>(</a:t>
            </a:r>
            <a:r>
              <a:rPr lang="ko-KR" altLang="en-US" dirty="0"/>
              <a:t>모델</a:t>
            </a:r>
            <a:r>
              <a:rPr lang="en-US" altLang="ko" dirty="0"/>
              <a:t>-</a:t>
            </a:r>
            <a:r>
              <a:rPr lang="ko-KR" altLang="en-US" dirty="0"/>
              <a:t>뷰</a:t>
            </a:r>
            <a:r>
              <a:rPr lang="en-US" altLang="ko" dirty="0"/>
              <a:t>-</a:t>
            </a:r>
            <a:r>
              <a:rPr lang="ko-KR" altLang="en-US" dirty="0"/>
              <a:t>컨트롤러</a:t>
            </a:r>
            <a:r>
              <a:rPr lang="en-US" altLang="ko" dirty="0"/>
              <a:t>)</a:t>
            </a:r>
            <a:r>
              <a:rPr lang="ko" altLang="en-US" dirty="0"/>
              <a:t>	</a:t>
            </a:r>
            <a:r>
              <a:rPr lang="en-US" altLang="ko" dirty="0" err="1"/>
              <a:t>mvc</a:t>
            </a:r>
            <a:r>
              <a:rPr lang="ko" altLang="en-US" dirty="0"/>
              <a:t>	</a:t>
            </a:r>
            <a:r>
              <a:rPr lang="en-US" altLang="ko" dirty="0"/>
              <a:t>[C#], F#</a:t>
            </a:r>
            <a:r>
              <a:rPr lang="ko" altLang="en-US" dirty="0"/>
              <a:t>	</a:t>
            </a:r>
            <a:r>
              <a:rPr lang="en-US" altLang="ko" dirty="0"/>
              <a:t>Web/MVC</a:t>
            </a:r>
            <a:r>
              <a:rPr lang="ko" altLang="en-US" dirty="0"/>
              <a:t>	</a:t>
            </a:r>
            <a:r>
              <a:rPr lang="en-US" altLang="ko" dirty="0"/>
              <a:t>1.0</a:t>
            </a:r>
            <a:endParaRPr lang="ko" altLang="en-US" dirty="0"/>
          </a:p>
          <a:p>
            <a:pPr lvl="1"/>
            <a:r>
              <a:rPr lang="en-US" altLang="ko" dirty="0"/>
              <a:t>ASP.NET Core </a:t>
            </a:r>
            <a:r>
              <a:rPr lang="ko-KR" altLang="en-US" dirty="0" err="1"/>
              <a:t>웹앱</a:t>
            </a:r>
            <a:r>
              <a:rPr lang="ko-KR" altLang="en-US" dirty="0"/>
              <a:t>	</a:t>
            </a:r>
            <a:r>
              <a:rPr lang="en-US" altLang="ko" dirty="0" err="1"/>
              <a:t>webapp</a:t>
            </a:r>
            <a:r>
              <a:rPr lang="en-US" altLang="ko" dirty="0"/>
              <a:t>, razor</a:t>
            </a:r>
            <a:r>
              <a:rPr lang="ko" altLang="en-US" dirty="0"/>
              <a:t>	</a:t>
            </a:r>
            <a:r>
              <a:rPr lang="en-US" altLang="ko" dirty="0"/>
              <a:t>[C#]</a:t>
            </a:r>
            <a:r>
              <a:rPr lang="ko" altLang="en-US" dirty="0"/>
              <a:t>	</a:t>
            </a:r>
            <a:r>
              <a:rPr lang="en-US" altLang="ko" dirty="0"/>
              <a:t>Web/MVC/Razor Pages</a:t>
            </a:r>
            <a:r>
              <a:rPr lang="ko" altLang="en-US" dirty="0"/>
              <a:t>	</a:t>
            </a:r>
            <a:r>
              <a:rPr lang="en-US" altLang="ko" dirty="0"/>
              <a:t>2.2, 2.0</a:t>
            </a:r>
            <a:endParaRPr lang="ko" altLang="en-US" dirty="0"/>
          </a:p>
          <a:p>
            <a:pPr lvl="1"/>
            <a:r>
              <a:rPr lang="en-US" altLang="ko" dirty="0"/>
              <a:t>ASP.NET Core(Angular </a:t>
            </a:r>
            <a:r>
              <a:rPr lang="ko-KR" altLang="en-US" dirty="0"/>
              <a:t>사용</a:t>
            </a:r>
            <a:r>
              <a:rPr lang="en-US" altLang="ko" dirty="0"/>
              <a:t>)</a:t>
            </a:r>
            <a:r>
              <a:rPr lang="ko" altLang="en-US" dirty="0"/>
              <a:t>	</a:t>
            </a:r>
            <a:r>
              <a:rPr lang="en-US" altLang="ko" dirty="0"/>
              <a:t>angular</a:t>
            </a:r>
            <a:r>
              <a:rPr lang="ko" altLang="en-US" dirty="0"/>
              <a:t>	</a:t>
            </a:r>
            <a:r>
              <a:rPr lang="en-US" altLang="ko" dirty="0"/>
              <a:t>[C#]</a:t>
            </a:r>
            <a:r>
              <a:rPr lang="ko" altLang="en-US" dirty="0"/>
              <a:t>	</a:t>
            </a:r>
            <a:r>
              <a:rPr lang="en-US" altLang="ko" dirty="0"/>
              <a:t>Web/MVC/SPA</a:t>
            </a:r>
            <a:r>
              <a:rPr lang="ko" altLang="en-US" dirty="0"/>
              <a:t>	</a:t>
            </a:r>
            <a:r>
              <a:rPr lang="en-US" altLang="ko" dirty="0"/>
              <a:t>2.0</a:t>
            </a:r>
            <a:endParaRPr lang="ko" altLang="en-US" dirty="0"/>
          </a:p>
          <a:p>
            <a:pPr lvl="1"/>
            <a:r>
              <a:rPr lang="en-US" altLang="ko" dirty="0"/>
              <a:t>ASP.NET Core(React.js </a:t>
            </a:r>
            <a:r>
              <a:rPr lang="ko-KR" altLang="en-US" dirty="0"/>
              <a:t>사용</a:t>
            </a:r>
            <a:r>
              <a:rPr lang="en-US" altLang="ko" dirty="0"/>
              <a:t>)</a:t>
            </a:r>
            <a:r>
              <a:rPr lang="ko" altLang="en-US" dirty="0"/>
              <a:t>	</a:t>
            </a:r>
            <a:r>
              <a:rPr lang="en-US" altLang="ko" dirty="0"/>
              <a:t>react</a:t>
            </a:r>
            <a:r>
              <a:rPr lang="ko" altLang="en-US" dirty="0"/>
              <a:t>	</a:t>
            </a:r>
            <a:r>
              <a:rPr lang="en-US" altLang="ko" dirty="0"/>
              <a:t>[C#]</a:t>
            </a:r>
            <a:r>
              <a:rPr lang="ko" altLang="en-US" dirty="0"/>
              <a:t>	</a:t>
            </a:r>
            <a:r>
              <a:rPr lang="en-US" altLang="ko" dirty="0"/>
              <a:t>Web/MVC/SPA</a:t>
            </a:r>
            <a:r>
              <a:rPr lang="ko" altLang="en-US" dirty="0"/>
              <a:t>	</a:t>
            </a:r>
            <a:r>
              <a:rPr lang="en-US" altLang="ko" dirty="0"/>
              <a:t>2.0</a:t>
            </a:r>
          </a:p>
          <a:p>
            <a:r>
              <a:rPr lang="en-US" altLang="ko" dirty="0"/>
              <a:t>VS Code </a:t>
            </a:r>
            <a:r>
              <a:rPr lang="ko-KR" altLang="en-US" dirty="0" err="1"/>
              <a:t>웹앱</a:t>
            </a:r>
            <a:r>
              <a:rPr lang="ko-KR" altLang="en-US" dirty="0"/>
              <a:t> 만들기</a:t>
            </a:r>
            <a:endParaRPr lang="ko" altLang="en-US" dirty="0"/>
          </a:p>
          <a:p>
            <a:pPr lvl="1"/>
            <a:r>
              <a:rPr lang="en-US" altLang="ko" dirty="0">
                <a:hlinkClick r:id="rId3"/>
              </a:rPr>
              <a:t>https://docs.microsoft.com/ko-kr/aspnet/core/tutorials/first-mvc-app/start-mvc?view=aspnetcore-5.0&amp;tabs=visual-studio-code</a:t>
            </a:r>
            <a:endParaRPr lang="ko" altLang="en-US" dirty="0"/>
          </a:p>
          <a:p>
            <a:pPr lvl="1"/>
            <a:endParaRPr lang="ko-KR" altLang="en-US" dirty="0"/>
          </a:p>
        </p:txBody>
      </p:sp>
    </p:spTree>
    <p:extLst>
      <p:ext uri="{BB962C8B-B14F-4D97-AF65-F5344CB8AC3E}">
        <p14:creationId xmlns:p14="http://schemas.microsoft.com/office/powerpoint/2010/main" val="657474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lnSpcReduction="10000"/>
          </a:bodyPr>
          <a:lstStyle/>
          <a:p>
            <a:r>
              <a:rPr lang="en-US" altLang="ko-KR" dirty="0"/>
              <a:t>Explore </a:t>
            </a:r>
          </a:p>
          <a:p>
            <a:pPr lvl="1"/>
            <a:r>
              <a:rPr lang="en-US" altLang="ko-KR" dirty="0" err="1"/>
              <a:t>dotnet</a:t>
            </a:r>
            <a:r>
              <a:rPr lang="en-US" altLang="ko-KR" dirty="0"/>
              <a:t> new </a:t>
            </a:r>
            <a:r>
              <a:rPr lang="en-US" altLang="ko-KR" dirty="0" err="1"/>
              <a:t>mvc</a:t>
            </a:r>
            <a:endParaRPr lang="en-US" altLang="ko-KR" dirty="0"/>
          </a:p>
          <a:p>
            <a:pPr lvl="1"/>
            <a:r>
              <a:rPr lang="en-US" altLang="ko-KR" dirty="0" err="1"/>
              <a:t>dotnet</a:t>
            </a:r>
            <a:r>
              <a:rPr lang="en-US" altLang="ko-KR" dirty="0"/>
              <a:t> run</a:t>
            </a:r>
          </a:p>
          <a:p>
            <a:r>
              <a:rPr lang="en-US" altLang="ko-KR" dirty="0">
                <a:sym typeface="Wingdings" panose="05000000000000000000" pitchFamily="2" charset="2"/>
              </a:rPr>
              <a:t> local web app </a:t>
            </a:r>
            <a:r>
              <a:rPr lang="ko-KR" altLang="en-US" dirty="0">
                <a:sym typeface="Wingdings" panose="05000000000000000000" pitchFamily="2" charset="2"/>
              </a:rPr>
              <a:t>생성    </a:t>
            </a:r>
            <a:r>
              <a:rPr lang="en-US" altLang="ko-KR" dirty="0">
                <a:sym typeface="Wingdings" panose="05000000000000000000" pitchFamily="2" charset="2"/>
              </a:rPr>
              <a:t>// local host 5000</a:t>
            </a:r>
            <a:endParaRPr lang="en-US" altLang="ko-KR" dirty="0"/>
          </a:p>
          <a:p>
            <a:pPr lvl="1"/>
            <a:r>
              <a:rPr lang="en-US" altLang="ko-KR" dirty="0" err="1"/>
              <a:t>dotnet</a:t>
            </a:r>
            <a:r>
              <a:rPr lang="en-US" altLang="ko-KR" dirty="0"/>
              <a:t> publish –c release –o ./publish       // publish </a:t>
            </a:r>
            <a:r>
              <a:rPr lang="ko-KR" altLang="en-US" dirty="0"/>
              <a:t>폴더 생성</a:t>
            </a:r>
            <a:endParaRPr lang="en-US" altLang="ko-KR" dirty="0"/>
          </a:p>
          <a:p>
            <a:r>
              <a:rPr lang="en-US" altLang="ko-KR" dirty="0">
                <a:sym typeface="Wingdings" panose="05000000000000000000" pitchFamily="2" charset="2"/>
              </a:rPr>
              <a:t>Azure  deploy to web app</a:t>
            </a:r>
          </a:p>
          <a:p>
            <a:pPr lvl="1"/>
            <a:r>
              <a:rPr lang="en-US" altLang="ko-KR" dirty="0">
                <a:sym typeface="Wingdings" panose="05000000000000000000" pitchFamily="2" charset="2"/>
              </a:rPr>
              <a:t> + create new web app</a:t>
            </a:r>
          </a:p>
          <a:p>
            <a:pPr lvl="1"/>
            <a:r>
              <a:rPr lang="en-US" altLang="ko-KR" dirty="0">
                <a:sym typeface="Wingdings" panose="05000000000000000000" pitchFamily="2" charset="2"/>
              </a:rPr>
              <a:t> + create new web app  advanced   //window</a:t>
            </a:r>
          </a:p>
          <a:p>
            <a:pPr lvl="1"/>
            <a:r>
              <a:rPr lang="en-US" altLang="ko-KR" dirty="0">
                <a:sym typeface="Wingdings" panose="05000000000000000000" pitchFamily="2" charset="2"/>
              </a:rPr>
              <a:t> </a:t>
            </a:r>
            <a:r>
              <a:rPr lang="en-US" altLang="ko-KR" dirty="0" err="1">
                <a:sym typeface="Wingdings" panose="05000000000000000000" pitchFamily="2" charset="2"/>
              </a:rPr>
              <a:t>rowebapp</a:t>
            </a:r>
            <a:r>
              <a:rPr lang="en-US" altLang="ko-KR" dirty="0">
                <a:sym typeface="Wingdings" panose="05000000000000000000" pitchFamily="2" charset="2"/>
              </a:rPr>
              <a:t> (recently used)</a:t>
            </a:r>
            <a:endParaRPr lang="en-US" altLang="ko-KR" dirty="0"/>
          </a:p>
          <a:p>
            <a:r>
              <a:rPr lang="en-US" altLang="ko-KR" dirty="0" err="1"/>
              <a:t>dotnet</a:t>
            </a:r>
            <a:r>
              <a:rPr lang="en-US" altLang="ko-KR" dirty="0"/>
              <a:t> build</a:t>
            </a:r>
          </a:p>
        </p:txBody>
      </p:sp>
    </p:spTree>
    <p:extLst>
      <p:ext uri="{BB962C8B-B14F-4D97-AF65-F5344CB8AC3E}">
        <p14:creationId xmlns:p14="http://schemas.microsoft.com/office/powerpoint/2010/main" val="769919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View</a:t>
            </a:r>
            <a:r>
              <a:rPr lang="en-US" altLang="ko-KR" dirty="0">
                <a:sym typeface="Wingdings" panose="05000000000000000000" pitchFamily="2" charset="2"/>
              </a:rPr>
              <a:t> home  </a:t>
            </a:r>
            <a:r>
              <a:rPr lang="en-US" altLang="ko-KR" dirty="0" err="1">
                <a:sym typeface="Wingdings" panose="05000000000000000000" pitchFamily="2" charset="2"/>
              </a:rPr>
              <a:t>index.cshtml</a:t>
            </a:r>
            <a:endParaRPr lang="en-US" altLang="ko-KR" dirty="0">
              <a:sym typeface="Wingdings" panose="05000000000000000000" pitchFamily="2" charset="2"/>
            </a:endParaRPr>
          </a:p>
          <a:p>
            <a:r>
              <a:rPr lang="en-US" altLang="ko-KR" dirty="0"/>
              <a:t>View</a:t>
            </a:r>
            <a:r>
              <a:rPr lang="en-US" altLang="ko-KR" dirty="0">
                <a:sym typeface="Wingdings" panose="05000000000000000000" pitchFamily="2" charset="2"/>
              </a:rPr>
              <a:t> shared  </a:t>
            </a:r>
            <a:r>
              <a:rPr lang="en-US" altLang="ko-KR" dirty="0" err="1">
                <a:sym typeface="Wingdings" panose="05000000000000000000" pitchFamily="2" charset="2"/>
              </a:rPr>
              <a:t>layout.cshtml</a:t>
            </a:r>
            <a:endParaRPr lang="ko-KR" altLang="en-US" dirty="0"/>
          </a:p>
          <a:p>
            <a:endParaRPr lang="ko-KR" altLang="en-US" dirty="0"/>
          </a:p>
        </p:txBody>
      </p:sp>
    </p:spTree>
    <p:extLst>
      <p:ext uri="{BB962C8B-B14F-4D97-AF65-F5344CB8AC3E}">
        <p14:creationId xmlns:p14="http://schemas.microsoft.com/office/powerpoint/2010/main" val="720466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t>에서 </a:t>
            </a:r>
            <a:r>
              <a:rPr lang="en-US" altLang="ko-KR" dirty="0"/>
              <a:t>C / C++ </a:t>
            </a:r>
            <a:r>
              <a:rPr lang="ko-KR" altLang="en-US" dirty="0"/>
              <a:t>코딩 환경 구축하기 </a:t>
            </a:r>
          </a:p>
        </p:txBody>
      </p:sp>
      <p:sp>
        <p:nvSpPr>
          <p:cNvPr id="5" name="내용 개체 틀 4"/>
          <p:cNvSpPr>
            <a:spLocks noGrp="1"/>
          </p:cNvSpPr>
          <p:nvPr>
            <p:ph idx="1"/>
          </p:nvPr>
        </p:nvSpPr>
        <p:spPr>
          <a:xfrm>
            <a:off x="754912" y="1414130"/>
            <a:ext cx="11437088" cy="4991840"/>
          </a:xfrm>
        </p:spPr>
        <p:txBody>
          <a:bodyPr>
            <a:normAutofit fontScale="92500" lnSpcReduction="10000"/>
          </a:bodyPr>
          <a:lstStyle/>
          <a:p>
            <a:r>
              <a:rPr lang="en-US" altLang="ko-KR" dirty="0">
                <a:hlinkClick r:id="rId2"/>
              </a:rPr>
              <a:t>https://www.youtube.com/watch?v=3-PD_AUSOLM</a:t>
            </a:r>
            <a:endParaRPr lang="en-US" altLang="ko-KR" dirty="0"/>
          </a:p>
          <a:p>
            <a:r>
              <a:rPr lang="ko-KR" altLang="en-US" dirty="0"/>
              <a:t> </a:t>
            </a:r>
            <a:r>
              <a:rPr lang="en-US" altLang="ko-KR" dirty="0"/>
              <a:t>#1 </a:t>
            </a:r>
            <a:r>
              <a:rPr lang="en-US" altLang="ko-KR" dirty="0" err="1"/>
              <a:t>MinGW</a:t>
            </a:r>
            <a:r>
              <a:rPr lang="en-US" altLang="ko-KR" dirty="0"/>
              <a:t> </a:t>
            </a:r>
            <a:r>
              <a:rPr lang="ko-KR" altLang="en-US" dirty="0"/>
              <a:t>프로그램 다운로드 </a:t>
            </a:r>
            <a:r>
              <a:rPr lang="en-US" altLang="ko-KR" dirty="0"/>
              <a:t>: </a:t>
            </a:r>
          </a:p>
          <a:p>
            <a:pPr lvl="1"/>
            <a:r>
              <a:rPr lang="en-US" altLang="ko-KR" dirty="0">
                <a:hlinkClick r:id="rId3"/>
              </a:rPr>
              <a:t>https://sourceforge.net/projects/mingw/files/</a:t>
            </a:r>
            <a:endParaRPr lang="en-US" altLang="ko-KR" dirty="0"/>
          </a:p>
          <a:p>
            <a:r>
              <a:rPr lang="en-US" altLang="ko-KR" dirty="0"/>
              <a:t> #2 </a:t>
            </a:r>
            <a:r>
              <a:rPr lang="en-US" altLang="ko-KR" dirty="0" err="1"/>
              <a:t>tasks.json</a:t>
            </a:r>
            <a:r>
              <a:rPr lang="en-US" altLang="ko-KR" dirty="0"/>
              <a:t> </a:t>
            </a:r>
            <a:r>
              <a:rPr lang="ko-KR" altLang="en-US" dirty="0"/>
              <a:t>파일 받기</a:t>
            </a:r>
            <a:r>
              <a:rPr lang="en-US" altLang="ko-KR" dirty="0"/>
              <a:t>(C/C++) : </a:t>
            </a:r>
          </a:p>
          <a:p>
            <a:pPr lvl="1"/>
            <a:r>
              <a:rPr lang="en-US" altLang="ko-KR" dirty="0">
                <a:hlinkClick r:id="rId4"/>
              </a:rPr>
              <a:t>https://k.kakaocdn.net/dn/brDC5p/btqFn0fPsBW/B75rJiBqICBUkxkxMahI21/tfile.txt</a:t>
            </a:r>
            <a:endParaRPr lang="en-US" altLang="ko-KR" dirty="0"/>
          </a:p>
          <a:p>
            <a:r>
              <a:rPr lang="ko-KR" altLang="en-US" dirty="0"/>
              <a:t>​  </a:t>
            </a:r>
            <a:r>
              <a:rPr lang="en-US" altLang="ko-KR" dirty="0"/>
              <a:t>#3 </a:t>
            </a:r>
            <a:r>
              <a:rPr lang="en-US" altLang="ko-KR" dirty="0" err="1"/>
              <a:t>Keybinding</a:t>
            </a:r>
            <a:r>
              <a:rPr lang="en-US" altLang="ko-KR" dirty="0"/>
              <a:t> </a:t>
            </a:r>
            <a:r>
              <a:rPr lang="ko-KR" altLang="en-US" dirty="0"/>
              <a:t>파일 받기 </a:t>
            </a:r>
            <a:r>
              <a:rPr lang="en-US" altLang="ko-KR" dirty="0"/>
              <a:t>:</a:t>
            </a:r>
          </a:p>
          <a:p>
            <a:pPr lvl="1"/>
            <a:r>
              <a:rPr lang="en-US" altLang="ko-KR" dirty="0">
                <a:hlinkClick r:id="rId5"/>
              </a:rPr>
              <a:t>https://k.kakaocdn.net/dn/bHhiX4/btqFnwGB6cs/JjH0MCuwrGT1PavzRu6921/tfile.txt</a:t>
            </a:r>
            <a:endParaRPr lang="en-US" altLang="ko-KR" dirty="0"/>
          </a:p>
          <a:p>
            <a:pPr marL="0" indent="0">
              <a:buNone/>
            </a:pPr>
            <a:r>
              <a:rPr lang="ko-KR" altLang="en-US" dirty="0"/>
              <a:t>▶ </a:t>
            </a:r>
            <a:r>
              <a:rPr lang="en-US" altLang="ko-KR" dirty="0"/>
              <a:t>#4 </a:t>
            </a:r>
            <a:r>
              <a:rPr lang="ko-KR" altLang="en-US" dirty="0"/>
              <a:t>상세설명 자료 보기 </a:t>
            </a:r>
            <a:r>
              <a:rPr lang="en-US" altLang="ko-KR" dirty="0"/>
              <a:t>:</a:t>
            </a:r>
          </a:p>
          <a:p>
            <a:pPr lvl="1"/>
            <a:r>
              <a:rPr lang="en-US" altLang="ko-KR" dirty="0"/>
              <a:t> </a:t>
            </a:r>
            <a:r>
              <a:rPr lang="en-US" altLang="ko-KR" dirty="0">
                <a:hlinkClick r:id="rId6"/>
              </a:rPr>
              <a:t>https://rasino.tistory.com/307</a:t>
            </a:r>
            <a:r>
              <a:rPr lang="ko-KR" altLang="en-US" dirty="0"/>
              <a:t>​ </a:t>
            </a:r>
            <a:br>
              <a:rPr lang="ko-KR" altLang="en-US" dirty="0"/>
            </a:br>
            <a:endParaRPr lang="ko-KR" altLang="en-US" dirty="0"/>
          </a:p>
        </p:txBody>
      </p:sp>
    </p:spTree>
    <p:extLst>
      <p:ext uri="{BB962C8B-B14F-4D97-AF65-F5344CB8AC3E}">
        <p14:creationId xmlns:p14="http://schemas.microsoft.com/office/powerpoint/2010/main" val="185957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p:txBody>
          <a:bodyPr/>
          <a:lstStyle/>
          <a:p>
            <a:r>
              <a:rPr lang="ko-KR" altLang="en-US" dirty="0"/>
              <a:t>언어변경</a:t>
            </a:r>
            <a:endParaRPr lang="en-US" altLang="ko-KR" dirty="0"/>
          </a:p>
          <a:p>
            <a:pPr lvl="1"/>
            <a:r>
              <a:rPr lang="en-US" altLang="ko-KR" dirty="0" err="1"/>
              <a:t>Ctl</a:t>
            </a:r>
            <a:r>
              <a:rPr lang="en-US" altLang="ko-KR" dirty="0"/>
              <a:t> + Shit + P</a:t>
            </a:r>
          </a:p>
          <a:p>
            <a:pPr lvl="1"/>
            <a:r>
              <a:rPr lang="en-US" altLang="ko-KR" dirty="0"/>
              <a:t>&gt; language </a:t>
            </a:r>
            <a:r>
              <a:rPr lang="en-US" altLang="ko-KR" dirty="0">
                <a:sym typeface="Wingdings" panose="05000000000000000000" pitchFamily="2" charset="2"/>
              </a:rPr>
              <a:t> configure display language  </a:t>
            </a:r>
            <a:r>
              <a:rPr lang="en-US" altLang="ko-KR" dirty="0" err="1">
                <a:sym typeface="Wingdings" panose="05000000000000000000" pitchFamily="2" charset="2"/>
              </a:rPr>
              <a:t>en</a:t>
            </a:r>
            <a:endParaRPr lang="ko-KR" altLang="en-US" dirty="0"/>
          </a:p>
        </p:txBody>
      </p:sp>
    </p:spTree>
    <p:extLst>
      <p:ext uri="{BB962C8B-B14F-4D97-AF65-F5344CB8AC3E}">
        <p14:creationId xmlns:p14="http://schemas.microsoft.com/office/powerpoint/2010/main" val="8663435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r>
              <a:rPr lang="en-US" altLang="ko-KR" dirty="0" err="1"/>
              <a:t>Vsc</a:t>
            </a:r>
            <a:r>
              <a:rPr lang="ko-KR" altLang="en-US" dirty="0"/>
              <a:t> </a:t>
            </a:r>
            <a:r>
              <a:rPr lang="en-US" altLang="ko-KR" dirty="0"/>
              <a:t>Azure</a:t>
            </a:r>
            <a:endParaRPr lang="ko-KR" altLang="en-US" dirty="0"/>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a:xfrm>
            <a:off x="1047750" y="1483362"/>
            <a:ext cx="10741914" cy="3952934"/>
          </a:xfrm>
        </p:spPr>
        <p:txBody>
          <a:bodyPr>
            <a:normAutofit/>
          </a:bodyPr>
          <a:lstStyle/>
          <a:p>
            <a:r>
              <a:rPr lang="en-US" altLang="ko" dirty="0">
                <a:latin typeface="맑은 고딕" panose="020B0503020000020004" pitchFamily="50" charset="-127"/>
                <a:ea typeface="맑은 고딕" panose="020B0503020000020004" pitchFamily="50" charset="-127"/>
              </a:rPr>
              <a:t>Azure </a:t>
            </a:r>
            <a:r>
              <a:rPr lang="en-US" altLang="ko" dirty="0" err="1">
                <a:latin typeface="맑은 고딕" panose="020B0503020000020004" pitchFamily="50" charset="-127"/>
                <a:ea typeface="맑은 고딕" panose="020B0503020000020004" pitchFamily="50" charset="-127"/>
              </a:rPr>
              <a:t>appservice</a:t>
            </a:r>
            <a:r>
              <a:rPr lang="en-US" altLang="ko" dirty="0">
                <a:latin typeface="맑은 고딕" panose="020B0503020000020004" pitchFamily="50" charset="-127"/>
                <a:ea typeface="맑은 고딕" panose="020B0503020000020004" pitchFamily="50" charset="-127"/>
              </a:rPr>
              <a:t>  install</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rPr>
              <a:t>A</a:t>
            </a:r>
            <a:r>
              <a:rPr lang="en-US" altLang="ko" dirty="0">
                <a:latin typeface="맑은 고딕" panose="020B0503020000020004" pitchFamily="50" charset="-127"/>
                <a:ea typeface="맑은 고딕" panose="020B0503020000020004" pitchFamily="50" charset="-127"/>
              </a:rPr>
              <a:t>zure account install</a:t>
            </a:r>
            <a:endParaRPr lang="ko"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561476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a:t>다운로드 </a:t>
            </a:r>
            <a:r>
              <a:rPr lang="en-US" altLang="ko-KR" dirty="0"/>
              <a:t>– </a:t>
            </a:r>
            <a:r>
              <a:rPr lang="ko-KR" altLang="en-US" dirty="0"/>
              <a:t>실패 네트워크오류</a:t>
            </a:r>
            <a:endParaRPr lang="en-US" altLang="ko-KR" dirty="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8723C6-1580-9907-3D99-694DE8E37348}"/>
              </a:ext>
            </a:extLst>
          </p:cNvPr>
          <p:cNvSpPr>
            <a:spLocks noGrp="1"/>
          </p:cNvSpPr>
          <p:nvPr>
            <p:ph type="title"/>
          </p:nvPr>
        </p:nvSpPr>
        <p:spPr/>
        <p:txBody>
          <a:bodyPr>
            <a:normAutofit fontScale="90000"/>
          </a:bodyPr>
          <a:lstStyle/>
          <a:p>
            <a:r>
              <a:rPr lang="en-US" altLang="ko-KR" dirty="0" err="1"/>
              <a:t>TroubleShoot</a:t>
            </a:r>
            <a:br>
              <a:rPr lang="en-US" altLang="ko-KR" dirty="0"/>
            </a:br>
            <a:endParaRPr lang="ko-KR" altLang="en-US" dirty="0"/>
          </a:p>
        </p:txBody>
      </p:sp>
      <p:sp>
        <p:nvSpPr>
          <p:cNvPr id="3" name="내용 개체 틀 2">
            <a:extLst>
              <a:ext uri="{FF2B5EF4-FFF2-40B4-BE49-F238E27FC236}">
                <a16:creationId xmlns:a16="http://schemas.microsoft.com/office/drawing/2014/main" id="{01633570-1703-69E8-14B0-9FB2B9729F9A}"/>
              </a:ext>
            </a:extLst>
          </p:cNvPr>
          <p:cNvSpPr>
            <a:spLocks noGrp="1"/>
          </p:cNvSpPr>
          <p:nvPr>
            <p:ph idx="1"/>
          </p:nvPr>
        </p:nvSpPr>
        <p:spPr/>
        <p:txBody>
          <a:bodyPr>
            <a:normAutofit fontScale="92500" lnSpcReduction="10000"/>
          </a:bodyPr>
          <a:lstStyle/>
          <a:p>
            <a:r>
              <a:rPr lang="en-US" altLang="ko-KR" dirty="0">
                <a:hlinkClick r:id="rId2"/>
              </a:rPr>
              <a:t>https://stackoverflow.com/questions/74027158/vscode-azure-functions-error-cannot-read-properties-of-undefined-reading-cr/74030872</a:t>
            </a:r>
            <a:endParaRPr lang="en-US" altLang="ko-KR" dirty="0"/>
          </a:p>
          <a:p>
            <a:pPr lvl="1"/>
            <a:r>
              <a:rPr lang="en-US" altLang="ko-KR" dirty="0"/>
              <a:t>WORKSPACE</a:t>
            </a:r>
            <a:r>
              <a:rPr lang="ko-KR" altLang="en-US" dirty="0"/>
              <a:t>의 우측 버튼을 통해 </a:t>
            </a:r>
            <a:r>
              <a:rPr lang="en-US" altLang="ko-KR" dirty="0"/>
              <a:t>deploy</a:t>
            </a:r>
            <a:r>
              <a:rPr lang="ko-KR" altLang="en-US" dirty="0"/>
              <a:t>를 했을 때  </a:t>
            </a:r>
          </a:p>
          <a:p>
            <a:pPr lvl="1"/>
            <a:r>
              <a:rPr lang="ko-KR" altLang="en-US" dirty="0"/>
              <a:t>사진처럼 </a:t>
            </a:r>
            <a:r>
              <a:rPr lang="en-US" altLang="ko-KR" dirty="0"/>
              <a:t>Cannot read properties of undefined (reading '</a:t>
            </a:r>
            <a:r>
              <a:rPr lang="en-US" altLang="ko-KR" dirty="0" err="1"/>
              <a:t>createClient</a:t>
            </a:r>
            <a:r>
              <a:rPr lang="en-US" altLang="ko-KR" dirty="0"/>
              <a:t>')</a:t>
            </a:r>
            <a:r>
              <a:rPr lang="ko-KR" altLang="en-US" dirty="0"/>
              <a:t>라고 뜨는 에러가 생깁니다</a:t>
            </a:r>
            <a:r>
              <a:rPr lang="en-US" altLang="ko-KR" dirty="0"/>
              <a:t>. </a:t>
            </a:r>
          </a:p>
          <a:p>
            <a:pPr lvl="1"/>
            <a:r>
              <a:rPr lang="en-US" altLang="ko-KR" dirty="0" err="1"/>
              <a:t>github</a:t>
            </a:r>
            <a:r>
              <a:rPr lang="ko-KR" altLang="en-US" dirty="0"/>
              <a:t>와 </a:t>
            </a:r>
            <a:r>
              <a:rPr lang="en-US" altLang="ko-KR" dirty="0" err="1"/>
              <a:t>stackoverflow</a:t>
            </a:r>
            <a:r>
              <a:rPr lang="ko-KR" altLang="en-US" dirty="0"/>
              <a:t>검색결과 </a:t>
            </a:r>
            <a:r>
              <a:rPr lang="en-US" altLang="ko-KR" dirty="0"/>
              <a:t>2</a:t>
            </a:r>
            <a:r>
              <a:rPr lang="ko-KR" altLang="en-US" dirty="0"/>
              <a:t>가지 방법이 나오는데</a:t>
            </a:r>
            <a:r>
              <a:rPr lang="en-US" altLang="ko-KR" dirty="0"/>
              <a:t>,</a:t>
            </a:r>
          </a:p>
          <a:p>
            <a:pPr lvl="1"/>
            <a:r>
              <a:rPr lang="ko-KR" altLang="en-US" dirty="0"/>
              <a:t>하나는 </a:t>
            </a:r>
            <a:r>
              <a:rPr lang="ko-KR" altLang="en-US" dirty="0" err="1"/>
              <a:t>웹앱</a:t>
            </a:r>
            <a:r>
              <a:rPr lang="ko-KR" altLang="en-US" dirty="0"/>
              <a:t> 자체에 </a:t>
            </a:r>
            <a:r>
              <a:rPr lang="ko-KR" altLang="en-US" dirty="0" err="1"/>
              <a:t>우클릭을</a:t>
            </a:r>
            <a:r>
              <a:rPr lang="ko-KR" altLang="en-US" dirty="0"/>
              <a:t> 하여 </a:t>
            </a:r>
            <a:r>
              <a:rPr lang="en-US" altLang="ko-KR" dirty="0"/>
              <a:t>Deploy to Web App</a:t>
            </a:r>
            <a:r>
              <a:rPr lang="ko-KR" altLang="en-US" dirty="0"/>
              <a:t>을 하는 방법이며 이 방법으로는 실행은 되지만 에러 자체를 해결해주지는 않습니다</a:t>
            </a:r>
            <a:r>
              <a:rPr lang="en-US" altLang="ko-KR" dirty="0"/>
              <a:t>. </a:t>
            </a:r>
          </a:p>
          <a:p>
            <a:pPr lvl="1"/>
            <a:r>
              <a:rPr lang="ko-KR" altLang="en-US" dirty="0"/>
              <a:t>두번째 방법은 현재 사용중인 폴더에 들어가서 </a:t>
            </a:r>
            <a:r>
              <a:rPr lang="en-US" altLang="ko-KR" dirty="0"/>
              <a:t>.</a:t>
            </a:r>
            <a:r>
              <a:rPr lang="en-US" altLang="ko-KR" dirty="0" err="1"/>
              <a:t>vscode</a:t>
            </a:r>
            <a:r>
              <a:rPr lang="en-US" altLang="ko-KR" dirty="0"/>
              <a:t> </a:t>
            </a:r>
            <a:r>
              <a:rPr lang="ko-KR" altLang="en-US" dirty="0"/>
              <a:t>폴더를 삭제하고 </a:t>
            </a:r>
            <a:r>
              <a:rPr lang="en-US" altLang="ko-KR" dirty="0"/>
              <a:t>visual code </a:t>
            </a:r>
            <a:r>
              <a:rPr lang="ko-KR" altLang="en-US" dirty="0"/>
              <a:t>프로그램을 재부팅 시켜주면 문제없이 </a:t>
            </a:r>
            <a:r>
              <a:rPr lang="en-US" altLang="ko-KR" dirty="0"/>
              <a:t>WORKSPACE </a:t>
            </a:r>
            <a:r>
              <a:rPr lang="ko-KR" altLang="en-US" dirty="0"/>
              <a:t>우측 버튼을 통해서 </a:t>
            </a:r>
            <a:r>
              <a:rPr lang="en-US" altLang="ko-KR" dirty="0"/>
              <a:t>deploy</a:t>
            </a:r>
            <a:r>
              <a:rPr lang="ko-KR" altLang="en-US" dirty="0"/>
              <a:t>가 가능합니다</a:t>
            </a:r>
            <a:r>
              <a:rPr lang="en-US" altLang="ko-KR" dirty="0"/>
              <a:t>.</a:t>
            </a:r>
            <a:endParaRPr lang="ko-KR" altLang="en-US" dirty="0"/>
          </a:p>
        </p:txBody>
      </p:sp>
    </p:spTree>
    <p:extLst>
      <p:ext uri="{BB962C8B-B14F-4D97-AF65-F5344CB8AC3E}">
        <p14:creationId xmlns:p14="http://schemas.microsoft.com/office/powerpoint/2010/main" val="34071748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8723C6-1580-9907-3D99-694DE8E37348}"/>
              </a:ext>
            </a:extLst>
          </p:cNvPr>
          <p:cNvSpPr>
            <a:spLocks noGrp="1"/>
          </p:cNvSpPr>
          <p:nvPr>
            <p:ph type="title"/>
          </p:nvPr>
        </p:nvSpPr>
        <p:spPr/>
        <p:txBody>
          <a:bodyPr>
            <a:normAutofit fontScale="90000"/>
          </a:bodyPr>
          <a:lstStyle/>
          <a:p>
            <a:r>
              <a:rPr lang="en-US" altLang="ko-KR" dirty="0" err="1"/>
              <a:t>TroubleShoot</a:t>
            </a:r>
            <a:br>
              <a:rPr lang="en-US" altLang="ko-KR" dirty="0"/>
            </a:br>
            <a:endParaRPr lang="ko-KR" altLang="en-US" dirty="0"/>
          </a:p>
        </p:txBody>
      </p:sp>
      <p:sp>
        <p:nvSpPr>
          <p:cNvPr id="3" name="내용 개체 틀 2">
            <a:extLst>
              <a:ext uri="{FF2B5EF4-FFF2-40B4-BE49-F238E27FC236}">
                <a16:creationId xmlns:a16="http://schemas.microsoft.com/office/drawing/2014/main" id="{01633570-1703-69E8-14B0-9FB2B9729F9A}"/>
              </a:ext>
            </a:extLst>
          </p:cNvPr>
          <p:cNvSpPr>
            <a:spLocks noGrp="1"/>
          </p:cNvSpPr>
          <p:nvPr>
            <p:ph idx="1"/>
          </p:nvPr>
        </p:nvSpPr>
        <p:spPr>
          <a:xfrm>
            <a:off x="1047750" y="1483362"/>
            <a:ext cx="10741914" cy="5017646"/>
          </a:xfrm>
        </p:spPr>
        <p:txBody>
          <a:bodyPr>
            <a:normAutofit fontScale="62500" lnSpcReduction="20000"/>
          </a:bodyPr>
          <a:lstStyle/>
          <a:p>
            <a:pPr>
              <a:lnSpc>
                <a:spcPct val="120000"/>
              </a:lnSpc>
            </a:pPr>
            <a:r>
              <a:rPr lang="en-US" altLang="ko-KR" dirty="0" err="1"/>
              <a:t>VsCode</a:t>
            </a:r>
            <a:r>
              <a:rPr lang="ko-KR" altLang="en-US" dirty="0"/>
              <a:t>에서 </a:t>
            </a:r>
            <a:r>
              <a:rPr lang="en-US" altLang="ko-KR" dirty="0"/>
              <a:t>Deploy</a:t>
            </a:r>
            <a:r>
              <a:rPr lang="ko-KR" altLang="en-US" dirty="0"/>
              <a:t>하고 접속을 </a:t>
            </a:r>
            <a:r>
              <a:rPr lang="ko-KR" altLang="en-US" dirty="0" err="1"/>
              <a:t>했을때</a:t>
            </a:r>
            <a:r>
              <a:rPr lang="ko-KR" altLang="en-US" dirty="0"/>
              <a:t> </a:t>
            </a:r>
            <a:r>
              <a:rPr lang="en-US" altLang="ko-KR" b="0" dirty="0"/>
              <a:t>http error code 500 </a:t>
            </a:r>
            <a:r>
              <a:rPr lang="ko-KR" altLang="en-US" dirty="0"/>
              <a:t>에러에 대한 대처 방법입니다</a:t>
            </a:r>
            <a:r>
              <a:rPr lang="en-US" altLang="ko-KR" dirty="0"/>
              <a:t>.</a:t>
            </a:r>
          </a:p>
          <a:p>
            <a:pPr>
              <a:lnSpc>
                <a:spcPct val="120000"/>
              </a:lnSpc>
            </a:pPr>
            <a:r>
              <a:rPr lang="en-US" altLang="ko-KR" dirty="0"/>
              <a:t>dotnet run</a:t>
            </a:r>
            <a:r>
              <a:rPr lang="ko-KR" altLang="en-US" dirty="0"/>
              <a:t>까지 작동확인을 한 상태라면 </a:t>
            </a:r>
          </a:p>
          <a:p>
            <a:pPr>
              <a:lnSpc>
                <a:spcPct val="120000"/>
              </a:lnSpc>
            </a:pPr>
            <a:r>
              <a:rPr lang="en-US" altLang="ko-KR" dirty="0"/>
              <a:t>dotnet dev-certs https —trust</a:t>
            </a:r>
          </a:p>
          <a:p>
            <a:pPr>
              <a:lnSpc>
                <a:spcPct val="120000"/>
              </a:lnSpc>
            </a:pPr>
            <a:r>
              <a:rPr lang="ko-KR" altLang="en-US" dirty="0"/>
              <a:t>명령어로 </a:t>
            </a:r>
            <a:r>
              <a:rPr lang="en-US" altLang="ko-KR" dirty="0"/>
              <a:t>https</a:t>
            </a:r>
            <a:r>
              <a:rPr lang="ko-KR" altLang="en-US" dirty="0"/>
              <a:t>에 대한 개발 인증서 신뢰를 해 주면 정상적으로 </a:t>
            </a:r>
            <a:r>
              <a:rPr lang="en-US" altLang="ko-KR" dirty="0" err="1"/>
              <a:t>VsCode</a:t>
            </a:r>
            <a:r>
              <a:rPr lang="ko-KR" altLang="en-US" dirty="0"/>
              <a:t>에서 </a:t>
            </a:r>
            <a:r>
              <a:rPr lang="en-US" altLang="ko-KR" dirty="0"/>
              <a:t>Deploy</a:t>
            </a:r>
            <a:r>
              <a:rPr lang="ko-KR" altLang="en-US" dirty="0"/>
              <a:t>가 가능합니다</a:t>
            </a:r>
            <a:r>
              <a:rPr lang="en-US" altLang="ko-KR" dirty="0"/>
              <a:t>.</a:t>
            </a:r>
          </a:p>
          <a:p>
            <a:pPr>
              <a:lnSpc>
                <a:spcPct val="120000"/>
              </a:lnSpc>
            </a:pPr>
            <a:r>
              <a:rPr lang="ko-KR" altLang="en-US" dirty="0"/>
              <a:t>이때의 증상 </a:t>
            </a:r>
            <a:r>
              <a:rPr lang="en-US" altLang="ko-KR" dirty="0"/>
              <a:t>: Deploy</a:t>
            </a:r>
            <a:r>
              <a:rPr lang="ko-KR" altLang="en-US" dirty="0"/>
              <a:t>를 해도 배포센터의 로그에 </a:t>
            </a:r>
            <a:r>
              <a:rPr lang="en-US" altLang="ko-KR" dirty="0" err="1"/>
              <a:t>VsCode</a:t>
            </a:r>
            <a:r>
              <a:rPr lang="en-US" altLang="ko-KR" dirty="0"/>
              <a:t> </a:t>
            </a:r>
            <a:r>
              <a:rPr lang="ko-KR" altLang="en-US" dirty="0"/>
              <a:t>업로드 로그가 나타나지 않습니다</a:t>
            </a:r>
            <a:r>
              <a:rPr lang="en-US" altLang="ko-KR" dirty="0"/>
              <a:t>.</a:t>
            </a:r>
          </a:p>
          <a:p>
            <a:pPr>
              <a:lnSpc>
                <a:spcPct val="120000"/>
              </a:lnSpc>
            </a:pPr>
            <a:r>
              <a:rPr lang="en-US" altLang="ko-KR" dirty="0"/>
              <a:t>WebApp</a:t>
            </a:r>
            <a:r>
              <a:rPr lang="ko-KR" altLang="en-US" dirty="0"/>
              <a:t>에 </a:t>
            </a:r>
            <a:r>
              <a:rPr lang="ko-KR" altLang="en-US" dirty="0" err="1"/>
              <a:t>접속했을시</a:t>
            </a:r>
            <a:r>
              <a:rPr lang="ko-KR" altLang="en-US" dirty="0"/>
              <a:t> </a:t>
            </a:r>
            <a:r>
              <a:rPr lang="en-US" altLang="ko-KR" dirty="0"/>
              <a:t>http error code 500</a:t>
            </a:r>
            <a:r>
              <a:rPr lang="ko-KR" altLang="en-US" dirty="0"/>
              <a:t>이 나타나며</a:t>
            </a:r>
            <a:r>
              <a:rPr lang="en-US" altLang="ko-KR" dirty="0"/>
              <a:t>, WebApp </a:t>
            </a:r>
            <a:r>
              <a:rPr lang="ko-KR" altLang="en-US" dirty="0"/>
              <a:t>대시보드에서 </a:t>
            </a:r>
            <a:r>
              <a:rPr lang="en-US" altLang="ko-KR" dirty="0"/>
              <a:t>Http error 5xx</a:t>
            </a:r>
            <a:r>
              <a:rPr lang="ko-KR" altLang="en-US" dirty="0"/>
              <a:t>가 감지됩니다</a:t>
            </a:r>
            <a:r>
              <a:rPr lang="en-US" altLang="ko-KR" dirty="0"/>
              <a:t>.</a:t>
            </a:r>
          </a:p>
          <a:p>
            <a:pPr>
              <a:lnSpc>
                <a:spcPct val="120000"/>
              </a:lnSpc>
            </a:pPr>
            <a:r>
              <a:rPr lang="ko-KR" altLang="en-US" dirty="0"/>
              <a:t>작업환경 </a:t>
            </a:r>
            <a:r>
              <a:rPr lang="en-US" altLang="ko-KR" dirty="0"/>
              <a:t>: OS: Mac CPU : M1</a:t>
            </a:r>
            <a:endParaRPr lang="ko-KR" altLang="en-US" dirty="0"/>
          </a:p>
        </p:txBody>
      </p:sp>
    </p:spTree>
    <p:extLst>
      <p:ext uri="{BB962C8B-B14F-4D97-AF65-F5344CB8AC3E}">
        <p14:creationId xmlns:p14="http://schemas.microsoft.com/office/powerpoint/2010/main" val="17637779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deploy</a:t>
            </a: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infrastructure</a:t>
            </a:r>
          </a:p>
          <a:p>
            <a:pPr lvl="2"/>
            <a:r>
              <a:rPr lang="en-US" altLang="ko-KR" sz="2400" b="1" dirty="0" err="1"/>
              <a:t>severless</a:t>
            </a:r>
            <a:r>
              <a:rPr lang="en-US" altLang="ko-KR" sz="2000" b="1" dirty="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a:t>HTTPTrigger</a:t>
            </a:r>
            <a:endParaRPr lang="en-US" altLang="ko-KR" dirty="0"/>
          </a:p>
          <a:p>
            <a:r>
              <a:rPr lang="en-US" altLang="ko-KR" dirty="0" err="1"/>
              <a:t>TimerTrigger</a:t>
            </a:r>
            <a:endParaRPr lang="en-US" altLang="ko-KR" dirty="0"/>
          </a:p>
          <a:p>
            <a:r>
              <a:rPr lang="en-US" altLang="ko-KR" dirty="0"/>
              <a:t>GitHub </a:t>
            </a:r>
            <a:r>
              <a:rPr lang="en-US" altLang="ko-KR" dirty="0" err="1"/>
              <a:t>webhook</a:t>
            </a:r>
            <a:endParaRPr lang="en-US" altLang="ko-KR" dirty="0"/>
          </a:p>
          <a:p>
            <a:r>
              <a:rPr lang="en-US" altLang="ko-KR" dirty="0" err="1"/>
              <a:t>Webhook</a:t>
            </a:r>
            <a:endParaRPr lang="en-US" altLang="ko-KR" dirty="0"/>
          </a:p>
          <a:p>
            <a:r>
              <a:rPr lang="en-US" altLang="ko-KR" dirty="0" err="1"/>
              <a:t>CosmosDBTfigger</a:t>
            </a:r>
            <a:endParaRPr lang="en-US" altLang="ko-KR" dirty="0"/>
          </a:p>
          <a:p>
            <a:r>
              <a:rPr lang="en-US" altLang="ko-KR" dirty="0" err="1"/>
              <a:t>BlobTrigger</a:t>
            </a:r>
            <a:endParaRPr lang="en-US" altLang="ko-KR" dirty="0"/>
          </a:p>
          <a:p>
            <a:r>
              <a:rPr lang="en-US" altLang="ko-KR" dirty="0" err="1"/>
              <a:t>QueueTrigger</a:t>
            </a:r>
            <a:endParaRPr lang="en-US" altLang="ko-KR" dirty="0"/>
          </a:p>
          <a:p>
            <a:r>
              <a:rPr lang="en-US" altLang="ko-KR" dirty="0" err="1"/>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40" y="1247173"/>
            <a:ext cx="10948330" cy="5723679"/>
          </a:xfrm>
          <a:prstGeom prst="rect">
            <a:avLst/>
          </a:prstGeom>
        </p:spPr>
      </p:pic>
      <p:sp>
        <p:nvSpPr>
          <p:cNvPr id="3" name="직사각형 2"/>
          <p:cNvSpPr/>
          <p:nvPr/>
        </p:nvSpPr>
        <p:spPr>
          <a:xfrm>
            <a:off x="6493397" y="3773346"/>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직사각형 3"/>
          <p:cNvSpPr/>
          <p:nvPr/>
        </p:nvSpPr>
        <p:spPr>
          <a:xfrm>
            <a:off x="6368005" y="4307712"/>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직사각형 4"/>
          <p:cNvSpPr/>
          <p:nvPr/>
        </p:nvSpPr>
        <p:spPr>
          <a:xfrm>
            <a:off x="1485418" y="5166167"/>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664597" y="381965"/>
            <a:ext cx="36113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same name : class, function, file</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662449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a:t>Visual Studio Code</a:t>
            </a:r>
          </a:p>
          <a:p>
            <a:r>
              <a:rPr lang="en-US" altLang="ko-KR" dirty="0"/>
              <a:t>.NET Core 3.1 SDK</a:t>
            </a:r>
          </a:p>
          <a:p>
            <a:r>
              <a:rPr lang="en-US" altLang="ko-KR" dirty="0" err="1"/>
              <a:t>VCCode</a:t>
            </a:r>
            <a:r>
              <a:rPr lang="en-US" altLang="ko-KR" dirty="0"/>
              <a:t> Azure Functions extension</a:t>
            </a:r>
          </a:p>
          <a:p>
            <a:r>
              <a:rPr lang="en-US" altLang="ko-KR" dirty="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a:t>Install</a:t>
            </a:r>
          </a:p>
          <a:p>
            <a:pPr lvl="1"/>
            <a:r>
              <a:rPr lang="en-US" altLang="ko-KR" dirty="0" err="1"/>
              <a:t>dotnet</a:t>
            </a:r>
            <a:r>
              <a:rPr lang="en-US" altLang="ko-KR" dirty="0"/>
              <a:t> download : </a:t>
            </a:r>
            <a:r>
              <a:rPr lang="en-US" altLang="ko-KR" dirty="0" err="1"/>
              <a:t>dotnet</a:t>
            </a:r>
            <a:r>
              <a:rPr lang="en-US" altLang="ko-KR" dirty="0"/>
              <a:t> 3.1 SDK</a:t>
            </a:r>
          </a:p>
          <a:p>
            <a:pPr lvl="3"/>
            <a:r>
              <a:rPr lang="en-US" altLang="ko" dirty="0">
                <a:hlinkClick r:id="rId3"/>
              </a:rPr>
              <a:t>https://dotnet.microsoft.com/download</a:t>
            </a:r>
            <a:endParaRPr lang="en-US" altLang="ko" dirty="0"/>
          </a:p>
          <a:p>
            <a:pPr lvl="2"/>
            <a:r>
              <a:rPr lang="en-US" altLang="ko-KR" dirty="0"/>
              <a:t>3.1 </a:t>
            </a:r>
            <a:r>
              <a:rPr lang="ko-KR" altLang="en-US" dirty="0"/>
              <a:t>먼저 설치하고 </a:t>
            </a:r>
            <a:r>
              <a:rPr lang="en-US" altLang="ko-KR" dirty="0"/>
              <a:t>5.0 </a:t>
            </a:r>
            <a:r>
              <a:rPr lang="ko-KR" altLang="en-US" dirty="0"/>
              <a:t>설치 </a:t>
            </a:r>
            <a:r>
              <a:rPr lang="en-US" altLang="ko-KR" dirty="0"/>
              <a:t>!!!</a:t>
            </a:r>
          </a:p>
          <a:p>
            <a:pPr lvl="1"/>
            <a:r>
              <a:rPr lang="en-US" altLang="ko-KR" dirty="0"/>
              <a:t>CMD  C:\Users\user&gt; </a:t>
            </a:r>
            <a:r>
              <a:rPr lang="en-US" altLang="ko-KR" dirty="0" err="1"/>
              <a:t>dotnet</a:t>
            </a:r>
            <a:r>
              <a:rPr lang="en-US" altLang="ko-KR" dirty="0"/>
              <a:t> - -info</a:t>
            </a:r>
          </a:p>
          <a:p>
            <a:r>
              <a:rPr lang="en-US" altLang="ko-KR" dirty="0" err="1"/>
              <a:t>Vscode</a:t>
            </a:r>
            <a:r>
              <a:rPr lang="en-US" altLang="ko-KR" dirty="0"/>
              <a:t> Extensions</a:t>
            </a:r>
          </a:p>
          <a:p>
            <a:pPr lvl="1"/>
            <a:r>
              <a:rPr lang="en-US" altLang="ko-KR" dirty="0"/>
              <a:t>Azure Account</a:t>
            </a:r>
          </a:p>
          <a:p>
            <a:pPr lvl="1"/>
            <a:r>
              <a:rPr lang="en-US" altLang="ko-KR" dirty="0"/>
              <a:t>Azure Functions</a:t>
            </a:r>
          </a:p>
          <a:p>
            <a:pPr lvl="1"/>
            <a:r>
              <a:rPr lang="en-US" altLang="ko-KR" dirty="0"/>
              <a:t>Azure Tools</a:t>
            </a:r>
          </a:p>
          <a:p>
            <a:pPr lvl="1"/>
            <a:r>
              <a:rPr lang="en-US" altLang="ko-KR" dirty="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a:t>
            </a:r>
            <a:endParaRPr lang="ko-KR" altLang="en-US" dirty="0"/>
          </a:p>
        </p:txBody>
      </p:sp>
      <p:sp>
        <p:nvSpPr>
          <p:cNvPr id="5" name="내용 개체 틀 4"/>
          <p:cNvSpPr>
            <a:spLocks noGrp="1"/>
          </p:cNvSpPr>
          <p:nvPr>
            <p:ph idx="1"/>
          </p:nvPr>
        </p:nvSpPr>
        <p:spPr/>
        <p:txBody>
          <a:bodyPr>
            <a:normAutofit/>
          </a:bodyPr>
          <a:lstStyle/>
          <a:p>
            <a:r>
              <a:rPr lang="en-US" altLang="ko-KR" dirty="0"/>
              <a:t>azure functions core tools  install</a:t>
            </a:r>
          </a:p>
          <a:p>
            <a:pPr lvl="1"/>
            <a:r>
              <a:rPr lang="en-US" altLang="ko-KR" dirty="0">
                <a:hlinkClick r:id="rId3"/>
              </a:rPr>
              <a:t>https://docs.microsoft.com/ko-kr/azure/azure-functions/functions-run-local?tabs=windows%2Ccsharp%2Cbash</a:t>
            </a:r>
            <a:endParaRPr lang="en-US" altLang="ko-KR" dirty="0"/>
          </a:p>
          <a:p>
            <a:pPr lvl="1"/>
            <a:r>
              <a:rPr lang="en-US" altLang="ko-KR" dirty="0"/>
              <a:t>v3.x-Windows64 </a:t>
            </a:r>
            <a:r>
              <a:rPr lang="ko-KR" altLang="en-US" dirty="0"/>
              <a:t>클릭</a:t>
            </a:r>
            <a:r>
              <a:rPr lang="en-US" altLang="ko-KR" dirty="0"/>
              <a:t>-func-cli-x64.msi   download</a:t>
            </a:r>
          </a:p>
          <a:p>
            <a:pPr lvl="1"/>
            <a:r>
              <a:rPr lang="en-US" altLang="ko-KR" dirty="0"/>
              <a:t>CMD  C:\Users\user&gt; </a:t>
            </a:r>
            <a:r>
              <a:rPr lang="en-US" altLang="ko-KR" dirty="0" err="1"/>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Get function URL</a:t>
            </a:r>
          </a:p>
          <a:p>
            <a:pPr lvl="1"/>
            <a:r>
              <a:rPr lang="en-US" altLang="ko-KR" dirty="0"/>
              <a:t>https://rofunc66.azurewebsites.net/api/HttpTrigger1?code=8KKlJ29jSvmaSIf4mLG5o3mVc16mu82lGuZZmdTiF8EObk6qsnHwag== </a:t>
            </a:r>
            <a:r>
              <a:rPr lang="en-US" altLang="ko-KR" b="1" dirty="0"/>
              <a:t> </a:t>
            </a:r>
            <a:r>
              <a:rPr lang="en-US" altLang="ko-KR" b="1" dirty="0">
                <a:solidFill>
                  <a:srgbClr val="0070C0"/>
                </a:solidFill>
              </a:rPr>
              <a:t>&amp;name=Azure</a:t>
            </a:r>
            <a:r>
              <a:rPr lang="en-US" altLang="ko-KR" b="1" dirty="0"/>
              <a:t>!!!</a:t>
            </a:r>
          </a:p>
          <a:p>
            <a:r>
              <a:rPr lang="en-US" altLang="ko-KR" dirty="0"/>
              <a:t>API </a:t>
            </a:r>
            <a:r>
              <a:rPr lang="ko-KR" altLang="en-US" dirty="0"/>
              <a:t>처리</a:t>
            </a:r>
            <a:endParaRPr lang="en-US" altLang="ko-KR" dirty="0"/>
          </a:p>
          <a:p>
            <a:pPr lvl="1"/>
            <a:r>
              <a:rPr lang="en-US" altLang="ko-KR" dirty="0"/>
              <a:t>postman </a:t>
            </a:r>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92500" lnSpcReduction="10000"/>
          </a:bodyPr>
          <a:lstStyle/>
          <a:p>
            <a:r>
              <a:rPr lang="en-US" altLang="ko-KR" dirty="0"/>
              <a:t>Get function URL </a:t>
            </a:r>
          </a:p>
          <a:p>
            <a:pPr lvl="1"/>
            <a:r>
              <a:rPr lang="en-US" altLang="ko-KR" dirty="0" err="1"/>
              <a:t>vsc</a:t>
            </a:r>
            <a:r>
              <a:rPr lang="en-US" altLang="ko-KR" dirty="0"/>
              <a:t> function web test</a:t>
            </a:r>
          </a:p>
          <a:p>
            <a:pPr lvl="1"/>
            <a:r>
              <a:rPr lang="en-US" altLang="ko-KR" dirty="0">
                <a:solidFill>
                  <a:srgbClr val="0563C1"/>
                </a:solidFill>
                <a:hlinkClick r:id="rId2">
                  <a:extLst>
                    <a:ext uri="{A12FA001-AC4F-418D-AE19-62706E023703}">
                      <ahyp:hlinkClr xmlns:ahyp="http://schemas.microsoft.com/office/drawing/2018/hyperlinkcolor" val="tx"/>
                    </a:ext>
                  </a:extLst>
                </a:hlinkClick>
              </a:rPr>
              <a:t>https://cwfuncapp3.azurewebsites.net/api/HttpTrigger2</a:t>
            </a:r>
            <a:r>
              <a:rPr lang="en-US" altLang="ko-KR" sz="2800" b="1" dirty="0">
                <a:solidFill>
                  <a:srgbClr val="FF0000"/>
                </a:solidFill>
                <a:hlinkClick r:id="rId2">
                  <a:extLst>
                    <a:ext uri="{A12FA001-AC4F-418D-AE19-62706E023703}">
                      <ahyp:hlinkClr xmlns:ahyp="http://schemas.microsoft.com/office/drawing/2018/hyperlinkcolor" val="tx"/>
                    </a:ext>
                  </a:extLst>
                </a:hlinkClick>
              </a:rPr>
              <a:t>?name=test</a:t>
            </a:r>
            <a:r>
              <a:rPr lang="ko-KR" altLang="en-US" sz="2800" b="1" dirty="0">
                <a:solidFill>
                  <a:srgbClr val="FF0000"/>
                </a:solidFill>
              </a:rPr>
              <a:t> </a:t>
            </a:r>
            <a:r>
              <a:rPr lang="en-US" altLang="ko-KR" sz="2800" b="1" dirty="0" err="1">
                <a:solidFill>
                  <a:srgbClr val="FF0000"/>
                </a:solidFill>
              </a:rPr>
              <a:t>vsc</a:t>
            </a:r>
            <a:r>
              <a:rPr lang="ko-KR" altLang="en-US" sz="2800" b="1" dirty="0">
                <a:solidFill>
                  <a:srgbClr val="FF0000"/>
                </a:solidFill>
              </a:rPr>
              <a:t> </a:t>
            </a:r>
            <a:r>
              <a:rPr lang="en-US" altLang="ko-KR" sz="2800" b="1" dirty="0">
                <a:solidFill>
                  <a:srgbClr val="FF0000"/>
                </a:solidFill>
              </a:rPr>
              <a:t>function</a:t>
            </a:r>
            <a:r>
              <a:rPr lang="ko-KR" altLang="en-US" sz="2800" b="1" dirty="0">
                <a:solidFill>
                  <a:srgbClr val="FF0000"/>
                </a:solidFill>
              </a:rPr>
              <a:t> </a:t>
            </a:r>
            <a:r>
              <a:rPr lang="en-US" altLang="ko-KR" sz="2800" b="1" dirty="0">
                <a:solidFill>
                  <a:srgbClr val="FF0000"/>
                </a:solidFill>
              </a:rPr>
              <a:t>!!!</a:t>
            </a:r>
          </a:p>
          <a:p>
            <a:pPr lvl="1"/>
            <a:r>
              <a:rPr lang="en-US" altLang="ko-KR" sz="2800" b="1" dirty="0" err="1"/>
              <a:t>vsc</a:t>
            </a:r>
            <a:r>
              <a:rPr lang="en-US" altLang="ko-KR" sz="2800" b="1" dirty="0"/>
              <a:t> function </a:t>
            </a:r>
            <a:r>
              <a:rPr lang="en-US" altLang="ko-KR" sz="2800" b="1" dirty="0" err="1"/>
              <a:t>code+test</a:t>
            </a:r>
            <a:r>
              <a:rPr lang="en-US" altLang="ko-KR" sz="2800" b="1" dirty="0"/>
              <a:t> : body </a:t>
            </a:r>
            <a:r>
              <a:rPr lang="en-US" altLang="ko-KR" sz="2800" b="1" dirty="0">
                <a:sym typeface="Wingdings" panose="05000000000000000000" pitchFamily="2" charset="2"/>
              </a:rPr>
              <a:t> { “name” : “test </a:t>
            </a:r>
            <a:r>
              <a:rPr lang="en-US" altLang="ko-KR" sz="2800" b="1" dirty="0" err="1">
                <a:sym typeface="Wingdings" panose="05000000000000000000" pitchFamily="2" charset="2"/>
              </a:rPr>
              <a:t>vsc</a:t>
            </a:r>
            <a:r>
              <a:rPr lang="en-US" altLang="ko-KR" sz="2800" b="1" dirty="0">
                <a:sym typeface="Wingdings" panose="05000000000000000000" pitchFamily="2" charset="2"/>
              </a:rPr>
              <a:t> </a:t>
            </a:r>
            <a:r>
              <a:rPr lang="en-US" altLang="ko-KR" sz="2800" b="1" dirty="0" err="1">
                <a:sym typeface="Wingdings" panose="05000000000000000000" pitchFamily="2" charset="2"/>
              </a:rPr>
              <a:t>fiunc</a:t>
            </a:r>
            <a:r>
              <a:rPr lang="en-US" altLang="ko-KR" sz="2800" b="1" dirty="0">
                <a:sym typeface="Wingdings" panose="05000000000000000000" pitchFamily="2" charset="2"/>
              </a:rPr>
              <a:t> !!”}</a:t>
            </a:r>
            <a:endParaRPr lang="en-US" altLang="ko-KR" sz="2800" b="1" dirty="0"/>
          </a:p>
          <a:p>
            <a:pPr lvl="1"/>
            <a:endParaRPr lang="en-US" altLang="ko-KR" dirty="0"/>
          </a:p>
          <a:p>
            <a:r>
              <a:rPr lang="en-US" altLang="ko-KR" dirty="0"/>
              <a:t>API </a:t>
            </a:r>
            <a:r>
              <a:rPr lang="ko-KR" altLang="en-US" dirty="0"/>
              <a:t>처리</a:t>
            </a:r>
            <a:endParaRPr lang="en-US" altLang="ko-KR" dirty="0"/>
          </a:p>
          <a:p>
            <a:pPr lvl="1"/>
            <a:r>
              <a:rPr lang="en-US" altLang="ko-KR" dirty="0"/>
              <a:t>postman </a:t>
            </a:r>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428741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a:t>	- 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download</a:t>
            </a:r>
            <a:endParaRPr lang="ko-KR" altLang="en-US" dirty="0"/>
          </a:p>
        </p:txBody>
      </p:sp>
      <p:sp>
        <p:nvSpPr>
          <p:cNvPr id="3" name="내용 개체 틀 2"/>
          <p:cNvSpPr>
            <a:spLocks noGrp="1"/>
          </p:cNvSpPr>
          <p:nvPr>
            <p:ph idx="1"/>
          </p:nvPr>
        </p:nvSpPr>
        <p:spPr/>
        <p:txBody>
          <a:bodyPr>
            <a:normAutofit/>
          </a:bodyPr>
          <a:lstStyle/>
          <a:p>
            <a:r>
              <a:rPr lang="en-US" altLang="ko-KR" dirty="0"/>
              <a:t>AZ storage explorer</a:t>
            </a:r>
          </a:p>
          <a:p>
            <a:pPr lvl="1"/>
            <a:r>
              <a:rPr lang="en-US" altLang="ko">
                <a:hlinkClick r:id="rId2"/>
              </a:rPr>
              <a:t>https://azure.microsoft.com/en-us/features/storage-explorer/</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ko-KR" altLang="en-US" dirty="0"/>
              <a:t>설명서</a:t>
            </a:r>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endParaRPr lang="en-US" altLang="ko-KR" sz="2400" dirty="0"/>
          </a:p>
          <a:p>
            <a:pPr marL="171450" indent="-171450">
              <a:buFont typeface="Arial" panose="020B0604020202020204" pitchFamily="34" charset="0"/>
              <a:buChar char="•"/>
            </a:pPr>
            <a:r>
              <a:rPr lang="en-US" altLang="ko-KR" sz="2400" dirty="0"/>
              <a:t>Azure </a:t>
            </a:r>
            <a:r>
              <a:rPr lang="en-US" altLang="ko-KR" sz="2400" dirty="0" err="1"/>
              <a:t>func</a:t>
            </a:r>
            <a:r>
              <a:rPr lang="en-US" altLang="ko-KR" sz="2400" dirty="0"/>
              <a:t> – </a:t>
            </a:r>
          </a:p>
          <a:p>
            <a:pPr marL="400050" lvl="1" indent="-171450"/>
            <a:r>
              <a:rPr lang="en-US" altLang="ko-KR" sz="2400" dirty="0"/>
              <a:t>portal </a:t>
            </a:r>
            <a:r>
              <a:rPr lang="ko-KR" altLang="en-US" sz="2400" dirty="0"/>
              <a:t>에서 </a:t>
            </a:r>
            <a:r>
              <a:rPr lang="en-US" altLang="ko-KR" sz="2400" dirty="0" err="1"/>
              <a:t>func</a:t>
            </a:r>
            <a:r>
              <a:rPr lang="en-US" altLang="ko-KR" sz="2400" dirty="0"/>
              <a:t>. </a:t>
            </a:r>
            <a:r>
              <a:rPr lang="ko-KR" altLang="en-US" sz="2400" dirty="0"/>
              <a:t>만들기</a:t>
            </a:r>
            <a:r>
              <a:rPr lang="en-US" altLang="ko-KR" sz="2400" dirty="0"/>
              <a:t>, p53</a:t>
            </a:r>
          </a:p>
          <a:p>
            <a:pPr marL="400050" lvl="1" indent="-171450"/>
            <a:r>
              <a:rPr lang="en-US" altLang="ko-KR" sz="2400" dirty="0" err="1"/>
              <a:t>func</a:t>
            </a:r>
            <a:r>
              <a:rPr lang="en-US" altLang="ko-KR" sz="2400" dirty="0"/>
              <a:t>. </a:t>
            </a:r>
            <a:r>
              <a:rPr lang="ko-KR" altLang="en-US" sz="2400" dirty="0"/>
              <a:t>사용하여 </a:t>
            </a:r>
            <a:r>
              <a:rPr lang="en-US" altLang="ko-KR" sz="2400" dirty="0"/>
              <a:t>Storage queue</a:t>
            </a:r>
            <a:r>
              <a:rPr lang="ko-KR" altLang="en-US" sz="2400" dirty="0"/>
              <a:t>에 메시지 추가</a:t>
            </a:r>
            <a:r>
              <a:rPr lang="en-US" altLang="ko-KR" sz="2400" dirty="0"/>
              <a:t>, p123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visible</a:t>
            </a:r>
          </a:p>
        </p:txBody>
      </p:sp>
    </p:spTree>
    <p:extLst>
      <p:ext uri="{BB962C8B-B14F-4D97-AF65-F5344CB8AC3E}">
        <p14:creationId xmlns:p14="http://schemas.microsoft.com/office/powerpoint/2010/main" val="1117148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lstStyle/>
          <a:p>
            <a:r>
              <a:rPr lang="en-US" altLang="ko-KR" dirty="0"/>
              <a:t>Azure function </a:t>
            </a:r>
            <a:r>
              <a:rPr lang="en-US" altLang="ko-KR" dirty="0">
                <a:sym typeface="Wingdings" panose="05000000000000000000" pitchFamily="2" charset="2"/>
              </a:rPr>
              <a:t> </a:t>
            </a:r>
            <a:r>
              <a:rPr lang="en-US" altLang="ko-KR" dirty="0" err="1"/>
              <a:t>dotnet</a:t>
            </a:r>
            <a:r>
              <a:rPr lang="en-US" altLang="ko-KR" dirty="0"/>
              <a:t> run</a:t>
            </a:r>
          </a:p>
          <a:p>
            <a:pPr lvl="1"/>
            <a:r>
              <a:rPr lang="ko-KR" altLang="en-US" dirty="0"/>
              <a:t>프로젝트를 실행할 수 없습니다</a:t>
            </a:r>
            <a:r>
              <a:rPr lang="en-US" altLang="ko-KR" dirty="0"/>
              <a:t>.</a:t>
            </a:r>
            <a:r>
              <a:rPr lang="ko-KR" altLang="en-US" dirty="0"/>
              <a:t>실행 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a:t>.</a:t>
            </a:r>
            <a:r>
              <a:rPr lang="ko-KR" altLang="en-US" dirty="0"/>
              <a:t>실행 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있어야 합니다</a:t>
            </a:r>
            <a:r>
              <a:rPr lang="en-US" altLang="ko-KR" dirty="0"/>
              <a:t>.</a:t>
            </a:r>
            <a:r>
              <a:rPr lang="ko-KR" altLang="en-US" dirty="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a:t>.</a:t>
            </a:r>
          </a:p>
          <a:p>
            <a:r>
              <a:rPr lang="en-US" altLang="ko-KR" dirty="0"/>
              <a:t>Answer</a:t>
            </a:r>
          </a:p>
          <a:p>
            <a:pPr lvl="1"/>
            <a:r>
              <a:rPr lang="en-US" altLang="ko-KR" dirty="0" err="1"/>
              <a:t>dotnnet</a:t>
            </a:r>
            <a:r>
              <a:rPr lang="en-US" altLang="ko-KR" dirty="0"/>
              <a:t>  run </a:t>
            </a:r>
            <a:r>
              <a:rPr lang="ko-KR" altLang="en-US" dirty="0"/>
              <a:t>이 아니라 </a:t>
            </a:r>
            <a:r>
              <a:rPr lang="en-US" altLang="ko" dirty="0" err="1"/>
              <a:t>func</a:t>
            </a:r>
            <a:r>
              <a:rPr lang="en-US" altLang="ko" dirty="0"/>
              <a:t> host start, Run -&gt; F5 : start debug </a:t>
            </a:r>
            <a:r>
              <a:rPr lang="ko-KR" altLang="en-US" dirty="0"/>
              <a:t>로 실행</a:t>
            </a:r>
          </a:p>
        </p:txBody>
      </p:sp>
    </p:spTree>
    <p:extLst>
      <p:ext uri="{BB962C8B-B14F-4D97-AF65-F5344CB8AC3E}">
        <p14:creationId xmlns:p14="http://schemas.microsoft.com/office/powerpoint/2010/main" val="16133070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a:t>2error CS0246: Azure' </a:t>
            </a:r>
            <a:r>
              <a:rPr lang="ko-KR" altLang="en-US" dirty="0"/>
              <a:t>형식 또는 네임스페이스 이름을 찾을 수 없습니다</a:t>
            </a:r>
            <a:r>
              <a:rPr lang="en-US" altLang="ko" dirty="0"/>
              <a:t>. using </a:t>
            </a:r>
            <a:r>
              <a:rPr lang="ko-KR" altLang="en-US" dirty="0" err="1"/>
              <a:t>지시문</a:t>
            </a:r>
            <a:r>
              <a:rPr lang="ko-KR" altLang="en-US" dirty="0"/>
              <a:t> 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509822"/>
            <a:ext cx="10741914" cy="4976038"/>
          </a:xfrm>
        </p:spPr>
        <p:txBody>
          <a:bodyPr>
            <a:normAutofit/>
          </a:bodyPr>
          <a:lstStyle/>
          <a:p>
            <a:r>
              <a:rPr lang="en-US" altLang="ko" sz="1800" dirty="0">
                <a:latin typeface="맑은 고딕" panose="020B0503020000020004" pitchFamily="50" charset="-127"/>
                <a:ea typeface="맑은 고딕" panose="020B0503020000020004" pitchFamily="50" charset="-127"/>
              </a:rPr>
              <a:t>Problem)</a:t>
            </a:r>
          </a:p>
          <a:p>
            <a:pPr lvl="1"/>
            <a:r>
              <a:rPr lang="en-US" altLang="ko" sz="1400"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pytz</a:t>
            </a:r>
            <a:r>
              <a:rPr lang="ko" altLang="en-US" sz="1400" u="sng" dirty="0">
                <a:latin typeface="맑은 고딕" panose="020B0503020000020004" pitchFamily="50" charset="-127"/>
                <a:ea typeface="맑은 고딕" panose="020B0503020000020004" pitchFamily="50" charset="-127"/>
              </a:rPr>
              <a:t> </a:t>
            </a:r>
            <a:r>
              <a:rPr lang="en-US" altLang="ko" sz="1400" u="sng" dirty="0">
                <a:latin typeface="맑은 고딕" panose="020B0503020000020004" pitchFamily="50" charset="-127"/>
                <a:ea typeface="맑은 고딕" panose="020B0503020000020004" pitchFamily="50" charset="-127"/>
              </a:rPr>
              <a:t>import </a:t>
            </a:r>
            <a:r>
              <a:rPr lang="en-US" altLang="ko" sz="1400" u="sng" dirty="0" err="1">
                <a:latin typeface="맑은 고딕" panose="020B0503020000020004" pitchFamily="50" charset="-127"/>
                <a:ea typeface="맑은 고딕" panose="020B0503020000020004" pitchFamily="50" charset="-127"/>
              </a:rPr>
              <a:t>timezone</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azure.core.exceptions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HttpResponseError</a:t>
            </a:r>
            <a:r>
              <a:rPr lang="en-US" altLang="ko" sz="1400" u="sng" dirty="0">
                <a:latin typeface="맑은 고딕" panose="020B0503020000020004" pitchFamily="50" charset="-127"/>
                <a:ea typeface="맑은 고딕" panose="020B0503020000020004" pitchFamily="50" charset="-127"/>
              </a:rPr>
              <a:t>, </a:t>
            </a:r>
            <a:r>
              <a:rPr lang="en-US" altLang="ko" sz="1400" u="sng" dirty="0" err="1">
                <a:latin typeface="맑은 고딕" panose="020B0503020000020004" pitchFamily="50" charset="-127"/>
                <a:ea typeface="맑은 고딕" panose="020B0503020000020004" pitchFamily="50" charset="-127"/>
              </a:rPr>
              <a:t>ResourceExistsError</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azure.data.tables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TableClient</a:t>
            </a:r>
            <a:endParaRPr lang="ko" altLang="en-US" sz="1400" u="sng" dirty="0">
              <a:latin typeface="맑은 고딕" panose="020B0503020000020004" pitchFamily="50" charset="-127"/>
              <a:ea typeface="맑은 고딕" panose="020B0503020000020004" pitchFamily="50" charset="-127"/>
            </a:endParaRPr>
          </a:p>
          <a:p>
            <a:r>
              <a:rPr lang="en-US" altLang="ko" sz="1800" u="sng" dirty="0">
                <a:latin typeface="맑은 고딕" panose="020B0503020000020004" pitchFamily="50" charset="-127"/>
                <a:ea typeface="맑은 고딕" panose="020B0503020000020004" pitchFamily="50" charset="-127"/>
              </a:rPr>
              <a:t>solve1) python </a:t>
            </a:r>
            <a:r>
              <a:rPr lang="ko-KR" altLang="en-US" sz="1800" u="sng" dirty="0">
                <a:latin typeface="맑은 고딕" panose="020B0503020000020004" pitchFamily="50" charset="-127"/>
                <a:ea typeface="맑은 고딕" panose="020B0503020000020004" pitchFamily="50" charset="-127"/>
              </a:rPr>
              <a:t>경로설정 문제</a:t>
            </a:r>
          </a:p>
          <a:p>
            <a:pPr lvl="1"/>
            <a:r>
              <a:rPr lang="en-US" altLang="ko-KR" sz="1400" u="sng" dirty="0">
                <a:latin typeface="맑은 고딕" panose="020B0503020000020004" pitchFamily="50" charset="-127"/>
                <a:ea typeface="맑은 고딕" panose="020B0503020000020004" pitchFamily="50" charset="-127"/>
              </a:rPr>
              <a:t>(.</a:t>
            </a:r>
            <a:r>
              <a:rPr lang="en-US" altLang="ko-KR" sz="1400" u="sng" dirty="0" err="1">
                <a:latin typeface="맑은 고딕" panose="020B0503020000020004" pitchFamily="50" charset="-127"/>
                <a:ea typeface="맑은 고딕" panose="020B0503020000020004" pitchFamily="50" charset="-127"/>
              </a:rPr>
              <a:t>venv</a:t>
            </a:r>
            <a:r>
              <a:rPr lang="en-US" altLang="ko-KR" sz="1400" u="sng" dirty="0">
                <a:latin typeface="맑은 고딕" panose="020B0503020000020004" pitchFamily="50" charset="-127"/>
                <a:ea typeface="맑은 고딕" panose="020B0503020000020004" pitchFamily="50" charset="-127"/>
              </a:rPr>
              <a:t>) script/Python.exe ==&gt; </a:t>
            </a:r>
            <a:r>
              <a:rPr lang="ko-KR" altLang="en-US" sz="1400" u="sng" dirty="0">
                <a:latin typeface="맑은 고딕" panose="020B0503020000020004" pitchFamily="50" charset="-127"/>
                <a:ea typeface="맑은 고딕" panose="020B0503020000020004" pitchFamily="50" charset="-127"/>
              </a:rPr>
              <a:t>경로 변경</a:t>
            </a:r>
          </a:p>
          <a:p>
            <a:pPr lvl="1"/>
            <a:r>
              <a:rPr lang="ko-KR" altLang="en-US" sz="1400" u="sng" dirty="0">
                <a:latin typeface="맑은 고딕" panose="020B0503020000020004" pitchFamily="50" charset="-127"/>
                <a:ea typeface="맑은 고딕" panose="020B0503020000020004" pitchFamily="50" charset="-127"/>
              </a:rPr>
              <a:t>  </a:t>
            </a:r>
            <a:r>
              <a:rPr lang="en-US" altLang="ko-KR" sz="1400" u="sng" dirty="0" err="1">
                <a:latin typeface="맑은 고딕" panose="020B0503020000020004" pitchFamily="50" charset="-127"/>
                <a:ea typeface="맑은 고딕" panose="020B0503020000020004" pitchFamily="50" charset="-127"/>
              </a:rPr>
              <a:t>clr</a:t>
            </a:r>
            <a:r>
              <a:rPr lang="en-US" altLang="ko-KR" sz="1400" u="sng" dirty="0">
                <a:latin typeface="맑은 고딕" panose="020B0503020000020004" pitchFamily="50" charset="-127"/>
                <a:ea typeface="맑은 고딕" panose="020B0503020000020004" pitchFamily="50" charset="-127"/>
              </a:rPr>
              <a:t> + </a:t>
            </a:r>
            <a:r>
              <a:rPr lang="en-US" altLang="ko-KR" sz="1400" u="sng" dirty="0" err="1">
                <a:latin typeface="맑은 고딕" panose="020B0503020000020004" pitchFamily="50" charset="-127"/>
                <a:ea typeface="맑은 고딕" panose="020B0503020000020004" pitchFamily="50" charset="-127"/>
              </a:rPr>
              <a:t>Shift+P</a:t>
            </a:r>
            <a:r>
              <a:rPr lang="en-US" altLang="ko-KR" sz="1400" u="sng" dirty="0">
                <a:latin typeface="맑은 고딕" panose="020B0503020000020004" pitchFamily="50" charset="-127"/>
                <a:ea typeface="맑은 고딕" panose="020B0503020000020004" pitchFamily="50" charset="-127"/>
              </a:rPr>
              <a:t> ==&gt; python select interpreter ==&gt; +enter </a:t>
            </a:r>
            <a:r>
              <a:rPr lang="en-US" altLang="ko-KR" sz="1400" u="sng" dirty="0" err="1">
                <a:latin typeface="맑은 고딕" panose="020B0503020000020004" pitchFamily="50" charset="-127"/>
                <a:ea typeface="맑은 고딕" panose="020B0503020000020004" pitchFamily="50" charset="-127"/>
              </a:rPr>
              <a:t>inerpreter</a:t>
            </a:r>
            <a:r>
              <a:rPr lang="en-US" altLang="ko-KR" sz="1400" u="sng" dirty="0">
                <a:latin typeface="맑은 고딕" panose="020B0503020000020004" pitchFamily="50" charset="-127"/>
                <a:ea typeface="맑은 고딕" panose="020B0503020000020004" pitchFamily="50" charset="-127"/>
              </a:rPr>
              <a:t> path</a:t>
            </a:r>
            <a:endParaRPr lang="ko-KR" altLang="en-US" sz="1400" u="sng" dirty="0">
              <a:latin typeface="맑은 고딕" panose="020B0503020000020004" pitchFamily="50" charset="-127"/>
              <a:ea typeface="맑은 고딕" panose="020B0503020000020004" pitchFamily="50" charset="-127"/>
            </a:endParaRPr>
          </a:p>
          <a:p>
            <a:pPr lvl="1"/>
            <a:r>
              <a:rPr lang="ko-KR" altLang="en-US" sz="1400" u="sng" dirty="0">
                <a:latin typeface="맑은 고딕" panose="020B0503020000020004" pitchFamily="50" charset="-127"/>
                <a:ea typeface="맑은 고딕" panose="020B0503020000020004" pitchFamily="50" charset="-127"/>
              </a:rPr>
              <a:t>전체 해결</a:t>
            </a:r>
            <a:endParaRPr lang="en-US" altLang="ko-KR" sz="1400" u="sng" dirty="0">
              <a:latin typeface="맑은 고딕" panose="020B0503020000020004" pitchFamily="50" charset="-127"/>
              <a:ea typeface="맑은 고딕" panose="020B0503020000020004" pitchFamily="50" charset="-127"/>
            </a:endParaRPr>
          </a:p>
          <a:p>
            <a:pPr lvl="1"/>
            <a:r>
              <a:rPr lang="en-US" altLang="ko" sz="1800" dirty="0">
                <a:latin typeface="맑은 고딕" panose="020B0503020000020004" pitchFamily="50" charset="-127"/>
                <a:ea typeface="맑은 고딕" panose="020B0503020000020004" pitchFamily="50" charset="-127"/>
                <a:hlinkClick r:id="rId2"/>
              </a:rPr>
              <a:t>https://incomeplus.tistory.com/187</a:t>
            </a:r>
            <a:endParaRPr lang="en-US" altLang="ko-KR" sz="1400" u="sng" dirty="0">
              <a:latin typeface="맑은 고딕" panose="020B0503020000020004" pitchFamily="50" charset="-127"/>
              <a:ea typeface="맑은 고딕" panose="020B0503020000020004" pitchFamily="50" charset="-127"/>
            </a:endParaRPr>
          </a:p>
          <a:p>
            <a:r>
              <a:rPr lang="en-US" altLang="ko-KR" sz="1800" u="sng" dirty="0">
                <a:latin typeface="맑은 고딕" panose="020B0503020000020004" pitchFamily="50" charset="-127"/>
              </a:rPr>
              <a:t>Solve 2)</a:t>
            </a:r>
            <a:endParaRPr lang="ko-KR" altLang="en-US" sz="18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83807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435395"/>
            <a:ext cx="10741914" cy="4210493"/>
          </a:xfrm>
        </p:spPr>
        <p:txBody>
          <a:bodyPr>
            <a:normAutofit/>
          </a:bodyPr>
          <a:lstStyle/>
          <a:p>
            <a:r>
              <a:rPr lang="en-US" altLang="ko-KR" sz="1800" dirty="0">
                <a:latin typeface="맑은 고딕" panose="020B0503020000020004" pitchFamily="50" charset="-127"/>
                <a:ea typeface="맑은 고딕" panose="020B0503020000020004" pitchFamily="50" charset="-127"/>
              </a:rPr>
              <a:t>solve2)</a:t>
            </a:r>
            <a:endParaRPr lang="ko" altLang="en-US" sz="18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t1)Import </a:t>
            </a:r>
            <a:r>
              <a:rPr lang="en-US" altLang="ko" sz="1400" dirty="0" err="1">
                <a:latin typeface="맑은 고딕" panose="020B0503020000020004" pitchFamily="50" charset="-127"/>
                <a:ea typeface="맑은 고딕" panose="020B0503020000020004" pitchFamily="50" charset="-127"/>
              </a:rPr>
              <a:t>azure.core.exceptions</a:t>
            </a:r>
            <a:r>
              <a:rPr lang="en-US" altLang="ko" sz="1400" dirty="0">
                <a:latin typeface="맑은 고딕" panose="020B0503020000020004" pitchFamily="50" charset="-127"/>
                <a:ea typeface="맑은 고딕" panose="020B0503020000020004" pitchFamily="50" charset="-127"/>
              </a:rPr>
              <a:t> could not be resolved from source </a:t>
            </a:r>
            <a:endParaRPr lang="ko" altLang="en-US" sz="1400" dirty="0">
              <a:latin typeface="맑은 고딕" panose="020B0503020000020004" pitchFamily="50" charset="-127"/>
              <a:ea typeface="맑은 고딕" panose="020B0503020000020004" pitchFamily="50" charset="-127"/>
            </a:endParaRPr>
          </a:p>
          <a:p>
            <a:pPr lvl="1"/>
            <a:r>
              <a:rPr lang="en-US" altLang="ko" sz="1400" b="1" dirty="0">
                <a:latin typeface="맑은 고딕" panose="020B0503020000020004" pitchFamily="50" charset="-127"/>
                <a:ea typeface="맑은 고딕" panose="020B0503020000020004" pitchFamily="50" charset="-127"/>
              </a:rPr>
              <a:t>sol)pip install azure-core</a:t>
            </a:r>
            <a:endParaRPr lang="ko" altLang="en-US" sz="1400" b="1"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t2) Import </a:t>
            </a:r>
            <a:r>
              <a:rPr lang="en-US" altLang="ko" sz="1400" dirty="0" err="1">
                <a:latin typeface="맑은 고딕" panose="020B0503020000020004" pitchFamily="50" charset="-127"/>
                <a:ea typeface="맑은 고딕" panose="020B0503020000020004" pitchFamily="50" charset="-127"/>
              </a:rPr>
              <a:t>pytz</a:t>
            </a:r>
            <a:r>
              <a:rPr lang="en-US" altLang="ko" sz="1400" dirty="0">
                <a:latin typeface="맑은 고딕" panose="020B0503020000020004" pitchFamily="50" charset="-127"/>
                <a:ea typeface="맑은 고딕" panose="020B0503020000020004" pitchFamily="50" charset="-127"/>
              </a:rPr>
              <a:t> could not be resolved from source </a:t>
            </a:r>
            <a:r>
              <a:rPr lang="en-US" altLang="ko" sz="1400" dirty="0" err="1">
                <a:latin typeface="맑은 고딕" panose="020B0503020000020004" pitchFamily="50" charset="-127"/>
                <a:ea typeface="맑은 고딕" panose="020B0503020000020004" pitchFamily="50" charset="-127"/>
              </a:rPr>
              <a:t>pylance</a:t>
            </a:r>
            <a:endParaRPr lang="ko" altLang="en-US" sz="14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sol) version </a:t>
            </a:r>
            <a:r>
              <a:rPr lang="ko-KR" altLang="en-US" sz="1400" dirty="0">
                <a:latin typeface="맑은 고딕" panose="020B0503020000020004" pitchFamily="50" charset="-127"/>
                <a:ea typeface="맑은 고딕" panose="020B0503020000020004" pitchFamily="50" charset="-127"/>
              </a:rPr>
              <a:t>문제</a:t>
            </a:r>
            <a:endParaRPr lang="ko" altLang="en-US" sz="1400" dirty="0">
              <a:latin typeface="맑은 고딕" panose="020B0503020000020004" pitchFamily="50" charset="-127"/>
              <a:ea typeface="맑은 고딕" panose="020B0503020000020004" pitchFamily="50" charset="-127"/>
            </a:endParaRPr>
          </a:p>
          <a:p>
            <a:pPr lvl="1"/>
            <a:r>
              <a:rPr lang="ko" altLang="en-US" sz="1400" dirty="0">
                <a:latin typeface="맑은 고딕" panose="020B0503020000020004" pitchFamily="50" charset="-127"/>
                <a:ea typeface="맑은 고딕" panose="020B0503020000020004" pitchFamily="50" charset="-127"/>
              </a:rPr>
              <a:t> </a:t>
            </a:r>
            <a:r>
              <a:rPr lang="en-US" altLang="ko" sz="1400" dirty="0">
                <a:latin typeface="맑은 고딕" panose="020B0503020000020004" pitchFamily="50" charset="-127"/>
                <a:ea typeface="맑은 고딕" panose="020B0503020000020004" pitchFamily="50" charset="-127"/>
              </a:rPr>
              <a:t>- </a:t>
            </a:r>
            <a:r>
              <a:rPr lang="en-US" altLang="ko" sz="1400" b="1" dirty="0">
                <a:latin typeface="맑은 고딕" panose="020B0503020000020004" pitchFamily="50" charset="-127"/>
                <a:ea typeface="맑은 고딕" panose="020B0503020000020004" pitchFamily="50" charset="-127"/>
              </a:rPr>
              <a:t>python.exe -m pip install --upgrade pip</a:t>
            </a:r>
            <a:endParaRPr lang="ko" altLang="en-US" sz="1400" b="1" dirty="0">
              <a:latin typeface="맑은 고딕" panose="020B0503020000020004" pitchFamily="50" charset="-127"/>
              <a:ea typeface="맑은 고딕" panose="020B0503020000020004" pitchFamily="50" charset="-127"/>
            </a:endParaRPr>
          </a:p>
          <a:p>
            <a:pPr lvl="1"/>
            <a:r>
              <a:rPr lang="ko" altLang="en-US" sz="1400" b="1" dirty="0">
                <a:latin typeface="맑은 고딕" panose="020B0503020000020004" pitchFamily="50" charset="-127"/>
                <a:ea typeface="맑은 고딕" panose="020B0503020000020004" pitchFamily="50" charset="-127"/>
              </a:rPr>
              <a:t> </a:t>
            </a:r>
            <a:r>
              <a:rPr lang="en-US" altLang="ko" sz="1400" b="1" dirty="0">
                <a:latin typeface="맑은 고딕" panose="020B0503020000020004" pitchFamily="50" charset="-127"/>
                <a:ea typeface="맑은 고딕" panose="020B0503020000020004" pitchFamily="50" charset="-127"/>
              </a:rPr>
              <a:t>- pip install </a:t>
            </a:r>
            <a:r>
              <a:rPr lang="en-US" altLang="ko" sz="1400" b="1" dirty="0" err="1">
                <a:latin typeface="맑은 고딕" panose="020B0503020000020004" pitchFamily="50" charset="-127"/>
                <a:ea typeface="맑은 고딕" panose="020B0503020000020004" pitchFamily="50" charset="-127"/>
              </a:rPr>
              <a:t>pytz</a:t>
            </a:r>
            <a:endParaRPr lang="ko"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365243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435395"/>
            <a:ext cx="10741914" cy="4210493"/>
          </a:xfrm>
        </p:spPr>
        <p:txBody>
          <a:bodyPr>
            <a:normAutofit/>
          </a:bodyPr>
          <a:lstStyle/>
          <a:p>
            <a:r>
              <a:rPr lang="en-US" altLang="ko-KR" sz="1800" u="sng" dirty="0">
                <a:latin typeface="맑은 고딕" panose="020B0503020000020004" pitchFamily="50" charset="-127"/>
                <a:ea typeface="맑은 고딕" panose="020B0503020000020004" pitchFamily="50" charset="-127"/>
              </a:rPr>
              <a:t>Solve3) </a:t>
            </a:r>
            <a:r>
              <a:rPr lang="en-US" altLang="ko-KR" sz="1200" dirty="0" err="1">
                <a:hlinkClick r:id="rId2"/>
              </a:rPr>
              <a:t>VSCode</a:t>
            </a:r>
            <a:r>
              <a:rPr lang="en-US" altLang="ko-KR" sz="1200" dirty="0">
                <a:hlinkClick r:id="rId2"/>
              </a:rPr>
              <a:t> warns Import "package" could not be resolved - Programmer Sought</a:t>
            </a:r>
            <a:endParaRPr lang="en-US" altLang="ko-KR" sz="1200" dirty="0"/>
          </a:p>
          <a:p>
            <a:pPr lvl="1"/>
            <a:r>
              <a:rPr lang="en-US" altLang="ko-KR" sz="1100" dirty="0" err="1">
                <a:hlinkClick r:id="rId2"/>
              </a:rPr>
              <a:t>VSCode</a:t>
            </a:r>
            <a:r>
              <a:rPr lang="en-US" altLang="ko-KR" sz="1100" dirty="0">
                <a:hlinkClick r:id="rId2"/>
              </a:rPr>
              <a:t> warns Import "package" could not be resolved - Programmer Sought</a:t>
            </a:r>
            <a:endParaRPr lang="en-US" altLang="ko-KR" sz="1100" dirty="0"/>
          </a:p>
          <a:p>
            <a:pPr lvl="1"/>
            <a:r>
              <a:rPr lang="en-US" altLang="ko-KR" sz="1100" u="sng" dirty="0">
                <a:latin typeface="맑은 고딕" panose="020B0503020000020004" pitchFamily="50" charset="-127"/>
                <a:ea typeface="맑은 고딕" panose="020B0503020000020004" pitchFamily="50" charset="-127"/>
              </a:rPr>
              <a:t>settings </a:t>
            </a:r>
            <a:r>
              <a:rPr lang="en-US" altLang="ko-KR" sz="1100" u="sng" dirty="0">
                <a:latin typeface="맑은 고딕" panose="020B0503020000020004" pitchFamily="50" charset="-127"/>
                <a:ea typeface="맑은 고딕" panose="020B0503020000020004" pitchFamily="50" charset="-127"/>
                <a:sym typeface="Wingdings" panose="05000000000000000000" pitchFamily="2" charset="2"/>
              </a:rPr>
              <a:t> preference open settings(JSON) ,  add “</a:t>
            </a:r>
            <a:r>
              <a:rPr lang="en-US" altLang="ko-KR" sz="1100" u="sng" dirty="0" err="1">
                <a:latin typeface="맑은 고딕" panose="020B0503020000020004" pitchFamily="50" charset="-127"/>
                <a:ea typeface="맑은 고딕" panose="020B0503020000020004" pitchFamily="50" charset="-127"/>
                <a:sym typeface="Wingdings" panose="05000000000000000000" pitchFamily="2" charset="2"/>
              </a:rPr>
              <a:t>python.pythonPath</a:t>
            </a:r>
            <a:r>
              <a:rPr lang="en-US" altLang="ko-KR" sz="1100" u="sng" dirty="0">
                <a:latin typeface="맑은 고딕" panose="020B0503020000020004" pitchFamily="50" charset="-127"/>
                <a:ea typeface="맑은 고딕" panose="020B0503020000020004" pitchFamily="50" charset="-127"/>
                <a:sym typeface="Wingdings" panose="05000000000000000000" pitchFamily="2" charset="2"/>
              </a:rPr>
              <a:t>”: “C:\\programs…\python.exe”</a:t>
            </a:r>
            <a:endParaRPr lang="ko-KR" altLang="en-US" sz="14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39463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a:t>초</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 </a:t>
            </a:r>
            <a:r>
              <a:rPr lang="en-US" altLang="ko-KR" dirty="0" err="1"/>
              <a:t>cron</a:t>
            </a:r>
            <a:r>
              <a:rPr lang="en-US" altLang="ko-KR" dirty="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endParaRPr lang="en-US" altLang="ko-KR" dirty="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a:t>funcapp</a:t>
            </a:r>
            <a:r>
              <a:rPr lang="en-US" altLang="ko-KR" dirty="0"/>
              <a:t> </a:t>
            </a:r>
            <a:r>
              <a:rPr lang="en-US" altLang="ko-KR" dirty="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AzureWebJobsStorage</a:t>
            </a:r>
            <a:endParaRPr lang="en-US" altLang="ko-KR" dirty="0">
              <a:solidFill>
                <a:srgbClr val="FF0000"/>
              </a:solidFill>
              <a:sym typeface="Wingdings" panose="05000000000000000000" pitchFamily="2" charset="2"/>
            </a:endParaRPr>
          </a:p>
          <a:p>
            <a:pPr lvl="1"/>
            <a:r>
              <a:rPr lang="ko-KR" altLang="en-US" dirty="0" err="1">
                <a:solidFill>
                  <a:srgbClr val="FF0000"/>
                </a:solidFill>
                <a:sym typeface="Wingdings" panose="05000000000000000000" pitchFamily="2" charset="2"/>
              </a:rPr>
              <a:t>체험계정</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  </a:t>
            </a:r>
            <a:r>
              <a:rPr lang="en-US" altLang="ko-KR" dirty="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ver</a:t>
            </a:r>
            <a:r>
              <a:rPr lang="en-US" altLang="ko-KR" dirty="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6019388"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5260439" cy="550739"/>
            <a:chOff x="1129831" y="2705521"/>
            <a:chExt cx="5260439"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1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47139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Azure function using VSC</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374639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(IaaS),Platform as a Service (PaaS), Software as a Service (SaaS)</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Azure storage table create using timer trigger function on VSC</a:t>
            </a:r>
            <a:endParaRPr lang="ko-KR" altLang="en-US" sz="36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en-US" altLang="ko-KR" kern="0" dirty="0"/>
              <a:t>1</a:t>
            </a:r>
            <a:r>
              <a:rPr lang="en-US" altLang="ko-KR" kern="0" dirty="0">
                <a:effectLst/>
              </a:rPr>
              <a:t> </a:t>
            </a:r>
            <a:r>
              <a:rPr lang="en-US" altLang="ko-KR" kern="0" dirty="0"/>
              <a:t>create Azure function app in advance</a:t>
            </a:r>
          </a:p>
          <a:p>
            <a:pPr algn="l" latinLnBrk="0">
              <a:lnSpc>
                <a:spcPct val="115000"/>
              </a:lnSpc>
              <a:spcAft>
                <a:spcPts val="1000"/>
              </a:spcAft>
            </a:pPr>
            <a:r>
              <a:rPr lang="en-US" altLang="ko-KR" kern="0" dirty="0">
                <a:effectLst/>
              </a:rPr>
              <a:t>2. create Azure function</a:t>
            </a:r>
          </a:p>
          <a:p>
            <a:pPr algn="l" latinLnBrk="0">
              <a:lnSpc>
                <a:spcPct val="115000"/>
              </a:lnSpc>
              <a:spcAft>
                <a:spcPts val="1000"/>
              </a:spcAft>
            </a:pPr>
            <a:r>
              <a:rPr lang="en-US" altLang="ko-KR" kern="0" dirty="0"/>
              <a:t> </a:t>
            </a:r>
            <a:r>
              <a:rPr lang="en-US" altLang="ko-KR" kern="0" dirty="0">
                <a:sym typeface="Wingdings" panose="05000000000000000000" pitchFamily="2" charset="2"/>
              </a:rPr>
              <a:t></a:t>
            </a:r>
            <a:r>
              <a:rPr lang="en-US" altLang="ko-KR" kern="0" dirty="0"/>
              <a:t> </a:t>
            </a:r>
            <a:r>
              <a:rPr lang="en-US" altLang="ko-KR" kern="0" dirty="0">
                <a:effectLst/>
              </a:rPr>
              <a:t>make new function project </a:t>
            </a:r>
          </a:p>
          <a:p>
            <a:pPr algn="l" latinLnBrk="0">
              <a:lnSpc>
                <a:spcPct val="115000"/>
              </a:lnSpc>
              <a:spcAft>
                <a:spcPts val="1000"/>
              </a:spcAft>
            </a:pPr>
            <a:r>
              <a:rPr lang="en-US" altLang="ko-KR" kern="0" dirty="0">
                <a:sym typeface="Wingdings" panose="05000000000000000000" pitchFamily="2" charset="2"/>
              </a:rPr>
              <a:t> check .</a:t>
            </a:r>
            <a:r>
              <a:rPr lang="en-US" altLang="ko-KR" kern="0" dirty="0" err="1">
                <a:sym typeface="Wingdings" panose="05000000000000000000" pitchFamily="2" charset="2"/>
              </a:rPr>
              <a:t>venv</a:t>
            </a:r>
            <a:endParaRPr lang="en-US" altLang="ko-KR" kern="0" dirty="0">
              <a:effectLst/>
            </a:endParaRPr>
          </a:p>
          <a:p>
            <a:pPr lvl="3">
              <a:lnSpc>
                <a:spcPct val="115000"/>
              </a:lnSpc>
              <a:spcAft>
                <a:spcPts val="1000"/>
              </a:spcAft>
              <a:buNone/>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762774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Azure storage table create using timer trigger function on VSC</a:t>
            </a:r>
            <a:endParaRPr lang="ko-KR" altLang="en-US" sz="36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198883"/>
          </a:xfrm>
        </p:spPr>
        <p:txBody>
          <a:bodyPr>
            <a:normAutofit fontScale="77500" lnSpcReduction="20000"/>
          </a:bodyPr>
          <a:lstStyle/>
          <a:p>
            <a:pPr algn="l" latinLnBrk="0">
              <a:lnSpc>
                <a:spcPct val="115000"/>
              </a:lnSpc>
              <a:spcAft>
                <a:spcPts val="1000"/>
              </a:spcAft>
              <a:buFont typeface="Wingdings" panose="05000000000000000000" pitchFamily="2" charset="2"/>
              <a:buChar char="l"/>
            </a:pPr>
            <a:r>
              <a:rPr lang="en-US" altLang="ko-KR" sz="3600" kern="0" dirty="0"/>
              <a:t>1</a:t>
            </a:r>
            <a:r>
              <a:rPr lang="en-US" altLang="ko-KR" sz="3600" kern="0" dirty="0">
                <a:effectLst/>
              </a:rPr>
              <a:t> make new function project </a:t>
            </a:r>
          </a:p>
          <a:p>
            <a:pPr lvl="3">
              <a:lnSpc>
                <a:spcPct val="115000"/>
              </a:lnSpc>
              <a:spcAft>
                <a:spcPts val="1000"/>
              </a:spcAft>
              <a:buFont typeface="Wingdings" panose="05000000000000000000" pitchFamily="2" charset="2"/>
              <a:buChar char="ü"/>
            </a:pPr>
            <a:r>
              <a:rPr lang="en-US" altLang="ko-KR" sz="2800" kern="0" dirty="0"/>
              <a:t> </a:t>
            </a:r>
            <a:r>
              <a:rPr lang="ko-KR" altLang="ko-KR" sz="2800" kern="0" dirty="0">
                <a:effectLst/>
              </a:rPr>
              <a:t>.</a:t>
            </a:r>
            <a:r>
              <a:rPr lang="ko-KR" altLang="ko-KR" sz="2800" kern="0" dirty="0" err="1">
                <a:effectLst/>
              </a:rPr>
              <a:t>init.py</a:t>
            </a:r>
            <a:r>
              <a:rPr lang="ko-KR" altLang="ko-KR" sz="2800" kern="0" dirty="0">
                <a:effectLst/>
              </a:rPr>
              <a:t> =&gt; </a:t>
            </a:r>
            <a:r>
              <a:rPr lang="ko-KR" altLang="ko-KR" sz="2800" kern="0" dirty="0" err="1">
                <a:effectLst/>
              </a:rPr>
              <a:t>tablePath</a:t>
            </a:r>
            <a:endParaRPr lang="ko-KR" altLang="ko-KR" sz="2800" kern="100" dirty="0">
              <a:effectLst/>
            </a:endParaRPr>
          </a:p>
          <a:p>
            <a:pPr lvl="3">
              <a:lnSpc>
                <a:spcPct val="115000"/>
              </a:lnSpc>
              <a:spcAft>
                <a:spcPts val="1000"/>
              </a:spcAft>
              <a:buFont typeface="Wingdings" panose="05000000000000000000" pitchFamily="2" charset="2"/>
              <a:buChar char="ü"/>
            </a:pPr>
            <a:r>
              <a:rPr lang="ko-KR" altLang="ko-KR" sz="2800" kern="0" dirty="0">
                <a:effectLst/>
              </a:rPr>
              <a:t>. </a:t>
            </a:r>
            <a:r>
              <a:rPr lang="ko-KR" altLang="ko-KR" sz="2800" kern="0" dirty="0" err="1">
                <a:effectLst/>
              </a:rPr>
              <a:t>requirement.text</a:t>
            </a:r>
            <a:endParaRPr lang="ko-KR" altLang="ko-KR" sz="2800" kern="100" dirty="0">
              <a:effectLst/>
            </a:endParaRPr>
          </a:p>
          <a:p>
            <a:pPr lvl="3">
              <a:lnSpc>
                <a:spcPct val="115000"/>
              </a:lnSpc>
              <a:spcAft>
                <a:spcPts val="1000"/>
              </a:spcAft>
              <a:buFont typeface="Wingdings" panose="05000000000000000000" pitchFamily="2" charset="2"/>
              <a:buChar char="ü"/>
            </a:pPr>
            <a:r>
              <a:rPr lang="ko-KR" altLang="ko-KR" sz="2800" kern="0" dirty="0">
                <a:effectLst/>
              </a:rPr>
              <a:t>= </a:t>
            </a:r>
            <a:r>
              <a:rPr lang="ko-KR" altLang="ko-KR" sz="2800" kern="0" dirty="0" err="1">
                <a:effectLst/>
              </a:rPr>
              <a:t>add</a:t>
            </a:r>
            <a:r>
              <a:rPr lang="ko-KR" altLang="ko-KR" sz="2800" kern="0" dirty="0">
                <a:effectLst/>
              </a:rPr>
              <a:t> </a:t>
            </a:r>
            <a:r>
              <a:rPr lang="ko-KR" altLang="ko-KR" sz="2800" kern="0" dirty="0" err="1">
                <a:effectLst/>
              </a:rPr>
              <a:t>requests</a:t>
            </a:r>
            <a:r>
              <a:rPr lang="ko-KR" altLang="ko-KR" sz="2800" kern="0" dirty="0">
                <a:effectLst/>
              </a:rPr>
              <a:t>, bs4, </a:t>
            </a:r>
            <a:r>
              <a:rPr lang="ko-KR" altLang="ko-KR" sz="2800" kern="0" dirty="0" err="1">
                <a:effectLst/>
              </a:rPr>
              <a:t>lxml</a:t>
            </a:r>
            <a:endParaRPr lang="en-US" altLang="ko-KR" sz="2800" kern="0" dirty="0">
              <a:effectLst/>
            </a:endParaRPr>
          </a:p>
          <a:p>
            <a:pPr algn="l" latinLnBrk="0">
              <a:lnSpc>
                <a:spcPct val="115000"/>
              </a:lnSpc>
              <a:spcAft>
                <a:spcPts val="1000"/>
              </a:spcAft>
              <a:buFont typeface="Wingdings" panose="05000000000000000000" pitchFamily="2" charset="2"/>
              <a:buChar char="l"/>
            </a:pPr>
            <a:r>
              <a:rPr lang="en-US" altLang="ko-KR" sz="3600" kern="0" dirty="0">
                <a:effectLst/>
              </a:rPr>
              <a:t>2</a:t>
            </a:r>
            <a:r>
              <a:rPr lang="ko-KR" altLang="ko-KR" sz="3600" kern="0" dirty="0">
                <a:effectLst/>
              </a:rPr>
              <a:t>. </a:t>
            </a:r>
            <a:r>
              <a:rPr lang="ko-KR" altLang="ko-KR" sz="3600" kern="0" dirty="0" err="1">
                <a:effectLst/>
              </a:rPr>
              <a:t>local.settings.json</a:t>
            </a:r>
            <a:r>
              <a:rPr lang="ko-KR" altLang="ko-KR" sz="3600" kern="0" dirty="0">
                <a:effectLst/>
              </a:rPr>
              <a:t> </a:t>
            </a:r>
            <a:endParaRPr lang="en-US" altLang="ko-KR" sz="3600" kern="0" dirty="0">
              <a:effectLst/>
            </a:endParaRPr>
          </a:p>
          <a:p>
            <a:pPr lvl="3" latinLnBrk="0">
              <a:lnSpc>
                <a:spcPct val="115000"/>
              </a:lnSpc>
              <a:spcAft>
                <a:spcPts val="1000"/>
              </a:spcAft>
              <a:buFont typeface="Wingdings" panose="05000000000000000000" pitchFamily="2" charset="2"/>
              <a:buChar char="ü"/>
            </a:pPr>
            <a:r>
              <a:rPr lang="en-US" altLang="ko-KR" sz="2800" kern="0" dirty="0" err="1">
                <a:effectLst/>
              </a:rPr>
              <a:t>AzureWebjosStorage</a:t>
            </a:r>
            <a:r>
              <a:rPr lang="en-US" altLang="ko-KR" sz="2800" kern="0" dirty="0">
                <a:effectLst/>
              </a:rPr>
              <a:t>: “</a:t>
            </a:r>
            <a:r>
              <a:rPr lang="ko-KR" altLang="ko-KR" sz="2800" kern="0" dirty="0" err="1">
                <a:effectLst/>
              </a:rPr>
              <a:t>connection</a:t>
            </a:r>
            <a:r>
              <a:rPr lang="ko-KR" altLang="ko-KR" sz="2800" kern="0" dirty="0">
                <a:effectLst/>
              </a:rPr>
              <a:t> </a:t>
            </a:r>
            <a:r>
              <a:rPr lang="ko-KR" altLang="ko-KR" sz="2800" kern="0" dirty="0" err="1">
                <a:effectLst/>
              </a:rPr>
              <a:t>string</a:t>
            </a:r>
            <a:r>
              <a:rPr lang="en-US" altLang="ko-KR" sz="2800" kern="0" dirty="0">
                <a:effectLst/>
              </a:rPr>
              <a:t>”  (“</a:t>
            </a:r>
            <a:r>
              <a:rPr lang="ko-KR" altLang="ko-KR" sz="2800" kern="0" dirty="0">
                <a:effectLst/>
              </a:rPr>
              <a:t> </a:t>
            </a:r>
            <a:r>
              <a:rPr lang="ko-KR" altLang="ko-KR" sz="2800" kern="0" dirty="0" err="1">
                <a:effectLst/>
              </a:rPr>
              <a:t>storage</a:t>
            </a:r>
            <a:r>
              <a:rPr lang="ko-KR" altLang="ko-KR" sz="2800" kern="0" dirty="0">
                <a:effectLst/>
              </a:rPr>
              <a:t> </a:t>
            </a:r>
            <a:r>
              <a:rPr lang="ko-KR" altLang="ko-KR" sz="2800" kern="0" dirty="0" err="1">
                <a:effectLst/>
              </a:rPr>
              <a:t>account</a:t>
            </a:r>
            <a:r>
              <a:rPr lang="ko-KR" altLang="ko-KR" sz="2800" kern="0" dirty="0">
                <a:effectLst/>
              </a:rPr>
              <a:t> </a:t>
            </a:r>
            <a:r>
              <a:rPr lang="en-US" altLang="ko-KR" sz="2800" kern="0" dirty="0">
                <a:effectLst/>
              </a:rPr>
              <a:t>name + </a:t>
            </a:r>
            <a:r>
              <a:rPr lang="ko-KR" altLang="ko-KR" sz="2800" kern="0" dirty="0" err="1">
                <a:effectLst/>
              </a:rPr>
              <a:t>a</a:t>
            </a:r>
            <a:r>
              <a:rPr lang="en-US" altLang="ko-KR" sz="2800" kern="0" dirty="0">
                <a:effectLst/>
              </a:rPr>
              <a:t>c</a:t>
            </a:r>
            <a:r>
              <a:rPr lang="ko-KR" altLang="ko-KR" sz="2800" kern="0" dirty="0" err="1">
                <a:effectLst/>
              </a:rPr>
              <a:t>cess</a:t>
            </a:r>
            <a:r>
              <a:rPr lang="ko-KR" altLang="ko-KR" sz="2800" kern="0" dirty="0">
                <a:effectLst/>
              </a:rPr>
              <a:t> </a:t>
            </a:r>
            <a:r>
              <a:rPr lang="ko-KR" altLang="ko-KR" sz="2800" kern="0" dirty="0" err="1">
                <a:effectLst/>
              </a:rPr>
              <a:t>key</a:t>
            </a:r>
            <a:r>
              <a:rPr lang="en-US" altLang="ko-KR" sz="2800" kern="0" dirty="0">
                <a:effectLst/>
              </a:rPr>
              <a:t>)</a:t>
            </a:r>
            <a:endParaRPr lang="ko-KR" altLang="ko-KR" sz="2800" kern="100" dirty="0">
              <a:effectLst/>
            </a:endParaRPr>
          </a:p>
          <a:p>
            <a:pPr algn="l" latinLnBrk="0">
              <a:lnSpc>
                <a:spcPct val="115000"/>
              </a:lnSpc>
              <a:spcAft>
                <a:spcPts val="1000"/>
              </a:spcAft>
              <a:buFont typeface="Wingdings" panose="05000000000000000000" pitchFamily="2" charset="2"/>
              <a:buChar char="l"/>
            </a:pPr>
            <a:r>
              <a:rPr lang="en-US" altLang="ko-KR" sz="3600" kern="0" dirty="0">
                <a:effectLst/>
              </a:rPr>
              <a:t>3</a:t>
            </a:r>
            <a:r>
              <a:rPr lang="ko-KR" altLang="ko-KR" sz="3600" kern="0" dirty="0">
                <a:effectLst/>
              </a:rPr>
              <a:t>. </a:t>
            </a:r>
            <a:r>
              <a:rPr lang="ko-KR" altLang="ko-KR" sz="3600" kern="0" dirty="0" err="1">
                <a:effectLst/>
              </a:rPr>
              <a:t>function.json</a:t>
            </a:r>
            <a:r>
              <a:rPr lang="ko-KR" altLang="ko-KR" sz="3600" kern="0" dirty="0">
                <a:effectLst/>
              </a:rPr>
              <a:t> </a:t>
            </a:r>
            <a:endParaRPr lang="en-US" altLang="ko-KR" sz="3600" kern="0" dirty="0">
              <a:effectLst/>
            </a:endParaRPr>
          </a:p>
          <a:p>
            <a:pPr lvl="3" latinLnBrk="0">
              <a:lnSpc>
                <a:spcPct val="115000"/>
              </a:lnSpc>
              <a:spcAft>
                <a:spcPts val="1000"/>
              </a:spcAft>
              <a:buFont typeface="Wingdings" panose="05000000000000000000" pitchFamily="2" charset="2"/>
              <a:buChar char="ü"/>
            </a:pPr>
            <a:r>
              <a:rPr lang="ko-KR" altLang="ko-KR" sz="2800" kern="0" dirty="0" err="1">
                <a:effectLst/>
              </a:rPr>
              <a:t>table</a:t>
            </a:r>
            <a:r>
              <a:rPr lang="ko-KR" altLang="ko-KR" sz="2800" kern="0" dirty="0">
                <a:effectLst/>
              </a:rPr>
              <a:t> </a:t>
            </a:r>
            <a:r>
              <a:rPr lang="ko-KR" altLang="ko-KR" sz="2800" kern="0" dirty="0" err="1">
                <a:effectLst/>
              </a:rPr>
              <a:t>name</a:t>
            </a:r>
            <a:r>
              <a:rPr lang="en-US" altLang="ko-KR" sz="2800" kern="0" dirty="0">
                <a:effectLst/>
              </a:rPr>
              <a:t>, </a:t>
            </a:r>
            <a:r>
              <a:rPr lang="en-US" altLang="ko-KR" sz="2800" kern="0" dirty="0"/>
              <a:t>direction</a:t>
            </a:r>
            <a:r>
              <a:rPr lang="ko-KR" altLang="en-US" sz="2800" kern="0" dirty="0"/>
              <a:t> </a:t>
            </a:r>
            <a:r>
              <a:rPr lang="en-US" altLang="ko-KR" sz="2800" kern="0" dirty="0"/>
              <a:t>:</a:t>
            </a:r>
            <a:r>
              <a:rPr lang="ko-KR" altLang="en-US" sz="2800" kern="0" dirty="0"/>
              <a:t> </a:t>
            </a:r>
            <a:r>
              <a:rPr lang="en-US" altLang="ko-KR" sz="2800" kern="0" dirty="0"/>
              <a:t>IN/OUT</a:t>
            </a:r>
            <a:endParaRPr lang="ko-KR" altLang="ko-KR" sz="2800" kern="100" dirty="0">
              <a:effectLst/>
            </a:endParaRPr>
          </a:p>
          <a:p>
            <a:pPr lvl="2">
              <a:lnSpc>
                <a:spcPct val="115000"/>
              </a:lnSpc>
              <a:spcAft>
                <a:spcPts val="1000"/>
              </a:spcAft>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473794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lnSpcReduction="10000"/>
          </a:bodyPr>
          <a:lstStyle/>
          <a:p>
            <a:pPr algn="l" latinLnBrk="0">
              <a:lnSpc>
                <a:spcPct val="115000"/>
              </a:lnSpc>
              <a:spcAft>
                <a:spcPts val="1000"/>
              </a:spcAft>
            </a:pPr>
            <a:r>
              <a:rPr lang="en-US" altLang="ko-KR" sz="3200" kern="0" dirty="0" err="1"/>
              <a:t>task.json</a:t>
            </a:r>
            <a:endParaRPr lang="en-US" altLang="ko-KR" sz="3200" kern="0" dirty="0"/>
          </a:p>
          <a:p>
            <a:pPr algn="l" latinLnBrk="0">
              <a:lnSpc>
                <a:spcPct val="115000"/>
              </a:lnSpc>
              <a:spcAft>
                <a:spcPts val="1000"/>
              </a:spcAft>
            </a:pPr>
            <a:r>
              <a:rPr lang="en-US" altLang="ko-KR" sz="3200" kern="0" dirty="0"/>
              <a:t>.</a:t>
            </a:r>
            <a:r>
              <a:rPr lang="en-US" altLang="ko-KR" sz="3200" kern="0" dirty="0" err="1"/>
              <a:t>venv</a:t>
            </a:r>
            <a:endParaRPr lang="en-US" altLang="ko-KR" sz="3200" kern="0" dirty="0"/>
          </a:p>
          <a:p>
            <a:pPr lvl="3" latinLnBrk="0">
              <a:lnSpc>
                <a:spcPct val="115000"/>
              </a:lnSpc>
              <a:spcAft>
                <a:spcPts val="1000"/>
              </a:spcAft>
              <a:buFont typeface="Wingdings" panose="05000000000000000000" pitchFamily="2" charset="2"/>
              <a:buChar char="ü"/>
            </a:pPr>
            <a:r>
              <a:rPr lang="en-US" altLang="ko-KR" sz="2400" kern="0" dirty="0"/>
              <a:t>delete </a:t>
            </a:r>
            <a:r>
              <a:rPr lang="en-US" altLang="ko-KR" sz="2400" kern="0" dirty="0" err="1"/>
              <a:t>venv</a:t>
            </a:r>
            <a:endParaRPr lang="en-US" altLang="ko-KR" sz="2400" kern="0" dirty="0"/>
          </a:p>
          <a:p>
            <a:pPr lvl="3" latinLnBrk="0">
              <a:lnSpc>
                <a:spcPct val="115000"/>
              </a:lnSpc>
              <a:spcAft>
                <a:spcPts val="1000"/>
              </a:spcAft>
              <a:buFont typeface="Wingdings" panose="05000000000000000000" pitchFamily="2" charset="2"/>
              <a:buChar char="ü"/>
            </a:pPr>
            <a:r>
              <a:rPr lang="en-US" altLang="ko-KR" sz="2400" kern="0" dirty="0"/>
              <a:t>c</a:t>
            </a:r>
            <a:r>
              <a:rPr lang="en-US" altLang="ko-KR" sz="2400" kern="0" dirty="0">
                <a:effectLst/>
              </a:rPr>
              <a:t>reate new </a:t>
            </a:r>
            <a:r>
              <a:rPr lang="en-US" altLang="ko-KR" sz="2400" kern="0" dirty="0" err="1">
                <a:effectLst/>
              </a:rPr>
              <a:t>venv</a:t>
            </a:r>
            <a:r>
              <a:rPr lang="ko-KR" altLang="ko-KR" sz="2400" kern="0" dirty="0">
                <a:effectLst/>
              </a:rPr>
              <a:t> </a:t>
            </a:r>
            <a:endParaRPr lang="ko-KR" altLang="ko-KR" sz="2400" kern="100" dirty="0">
              <a:effectLst/>
            </a:endParaRPr>
          </a:p>
          <a:p>
            <a:pPr lvl="3" latinLnBrk="0">
              <a:lnSpc>
                <a:spcPct val="115000"/>
              </a:lnSpc>
              <a:spcAft>
                <a:spcPts val="1000"/>
              </a:spcAft>
              <a:buFont typeface="Wingdings" panose="05000000000000000000" pitchFamily="2" charset="2"/>
              <a:buChar char="ü"/>
            </a:pPr>
            <a:r>
              <a:rPr lang="ko-KR" altLang="ko-KR" sz="2400" b="1" kern="0" dirty="0">
                <a:effectLst/>
              </a:rPr>
              <a:t>. </a:t>
            </a:r>
            <a:r>
              <a:rPr lang="ko-KR" altLang="ko-KR" sz="2400" b="1" kern="0" dirty="0" err="1">
                <a:effectLst/>
              </a:rPr>
              <a:t>python</a:t>
            </a:r>
            <a:r>
              <a:rPr lang="ko-KR" altLang="ko-KR" sz="2400" b="1" kern="0" dirty="0">
                <a:effectLst/>
              </a:rPr>
              <a:t> -</a:t>
            </a:r>
            <a:r>
              <a:rPr lang="ko-KR" altLang="ko-KR" sz="2400" b="1" kern="0" dirty="0" err="1">
                <a:effectLst/>
              </a:rPr>
              <a:t>m</a:t>
            </a:r>
            <a:r>
              <a:rPr lang="ko-KR" altLang="ko-KR" sz="2400" b="1" kern="0" dirty="0">
                <a:effectLst/>
              </a:rPr>
              <a:t> </a:t>
            </a:r>
            <a:r>
              <a:rPr lang="ko-KR" altLang="ko-KR" sz="2400" b="1" kern="0" dirty="0" err="1">
                <a:effectLst/>
              </a:rPr>
              <a:t>venv</a:t>
            </a:r>
            <a:r>
              <a:rPr lang="ko-KR" altLang="ko-KR" sz="2400" b="1" kern="0" dirty="0">
                <a:effectLst/>
              </a:rPr>
              <a:t> .\</a:t>
            </a:r>
            <a:r>
              <a:rPr lang="ko-KR" altLang="ko-KR" sz="2400" b="1" kern="0" dirty="0" err="1">
                <a:effectLst/>
              </a:rPr>
              <a:t>venv</a:t>
            </a:r>
            <a:endParaRPr lang="ko-KR" altLang="ko-KR" sz="2400" b="1" kern="100" dirty="0">
              <a:effectLst/>
            </a:endParaRPr>
          </a:p>
          <a:p>
            <a:pPr lvl="3" latinLnBrk="0">
              <a:lnSpc>
                <a:spcPct val="115000"/>
              </a:lnSpc>
              <a:spcAft>
                <a:spcPts val="1000"/>
              </a:spcAft>
              <a:buFont typeface="Wingdings" panose="05000000000000000000" pitchFamily="2" charset="2"/>
              <a:buChar char="ü"/>
            </a:pPr>
            <a:r>
              <a:rPr lang="ko-KR" altLang="ko-KR" sz="2400" kern="0" dirty="0">
                <a:effectLst/>
              </a:rPr>
              <a:t>&gt; ^</a:t>
            </a:r>
            <a:r>
              <a:rPr lang="ko-KR" altLang="ko-KR" sz="2400" kern="0" dirty="0" err="1">
                <a:effectLst/>
              </a:rPr>
              <a:t>shift</a:t>
            </a:r>
            <a:r>
              <a:rPr lang="en-US" altLang="ko-KR" sz="2400" kern="0" dirty="0">
                <a:effectLst/>
              </a:rPr>
              <a:t>+</a:t>
            </a:r>
            <a:r>
              <a:rPr lang="ko-KR" altLang="ko-KR" sz="2400" kern="0" dirty="0" err="1">
                <a:effectLst/>
              </a:rPr>
              <a:t>P</a:t>
            </a:r>
            <a:r>
              <a:rPr lang="ko-KR" altLang="ko-KR" sz="2400" kern="0" dirty="0">
                <a:effectLst/>
              </a:rPr>
              <a:t> - </a:t>
            </a:r>
            <a:r>
              <a:rPr lang="ko-KR" altLang="ko-KR" sz="2400" kern="0" dirty="0" err="1">
                <a:effectLst/>
              </a:rPr>
              <a:t>python</a:t>
            </a:r>
            <a:r>
              <a:rPr lang="ko-KR" altLang="ko-KR" sz="2400" kern="0" dirty="0">
                <a:effectLst/>
              </a:rPr>
              <a:t> </a:t>
            </a:r>
            <a:r>
              <a:rPr lang="ko-KR" altLang="ko-KR" sz="2400" kern="0" dirty="0" err="1">
                <a:effectLst/>
              </a:rPr>
              <a:t>select</a:t>
            </a:r>
            <a:r>
              <a:rPr lang="ko-KR" altLang="ko-KR" sz="2400" kern="0" dirty="0">
                <a:effectLst/>
              </a:rPr>
              <a:t> </a:t>
            </a:r>
            <a:r>
              <a:rPr lang="ko-KR" altLang="ko-KR" sz="2400" kern="0" dirty="0" err="1">
                <a:effectLst/>
              </a:rPr>
              <a:t>interpreter</a:t>
            </a:r>
            <a:endParaRPr lang="ko-KR" altLang="ko-KR" sz="2400" kern="100" dirty="0">
              <a:effectLst/>
            </a:endParaRPr>
          </a:p>
          <a:p>
            <a:pPr lvl="3" latinLnBrk="0">
              <a:lnSpc>
                <a:spcPct val="115000"/>
              </a:lnSpc>
              <a:spcAft>
                <a:spcPts val="1000"/>
              </a:spcAft>
              <a:buFont typeface="Wingdings" panose="05000000000000000000" pitchFamily="2" charset="2"/>
              <a:buChar char="ü"/>
            </a:pPr>
            <a:r>
              <a:rPr lang="ko-KR" altLang="ko-KR" sz="2400" kern="0" dirty="0" err="1">
                <a:effectLst/>
              </a:rPr>
              <a:t>venv</a:t>
            </a:r>
            <a:r>
              <a:rPr lang="ko-KR" altLang="ko-KR" sz="2400" kern="0" dirty="0">
                <a:effectLst/>
              </a:rPr>
              <a:t>/</a:t>
            </a:r>
            <a:r>
              <a:rPr lang="ko-KR" altLang="ko-KR" sz="2400" kern="0" dirty="0" err="1">
                <a:effectLst/>
              </a:rPr>
              <a:t>pyvenv.cfg</a:t>
            </a:r>
            <a:r>
              <a:rPr lang="en-US" altLang="ko-KR" sz="2400" kern="0" dirty="0">
                <a:effectLst/>
              </a:rPr>
              <a:t>: </a:t>
            </a:r>
            <a:endParaRPr lang="ko-KR" altLang="ko-KR" sz="2400" kern="100" dirty="0">
              <a:effectLst/>
            </a:endParaRPr>
          </a:p>
          <a:p>
            <a:pPr lvl="2">
              <a:lnSpc>
                <a:spcPct val="115000"/>
              </a:lnSpc>
              <a:spcAft>
                <a:spcPts val="1000"/>
              </a:spcAft>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838335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fontScale="92500" lnSpcReduction="10000"/>
          </a:bodyPr>
          <a:lstStyle/>
          <a:p>
            <a:r>
              <a:rPr lang="en-US" altLang="ko-KR" sz="2400" dirty="0">
                <a:latin typeface="맑은 고딕" panose="020B0503020000020004" pitchFamily="50" charset="-127"/>
                <a:ea typeface="맑은 고딕" panose="020B0503020000020004" pitchFamily="50" charset="-127"/>
              </a:rPr>
              <a:t>1. </a:t>
            </a:r>
            <a:r>
              <a:rPr lang="ko-KR" altLang="en-US" sz="2400" dirty="0">
                <a:latin typeface="맑은 고딕" panose="020B0503020000020004" pitchFamily="50" charset="-127"/>
                <a:ea typeface="맑은 고딕" panose="020B0503020000020004" pitchFamily="50" charset="-127"/>
              </a:rPr>
              <a:t>가상환경 생성</a:t>
            </a: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pip -m </a:t>
            </a:r>
            <a:r>
              <a:rPr lang="en-US" altLang="ko" dirty="0" err="1">
                <a:latin typeface="맑은 고딕" panose="020B0503020000020004" pitchFamily="50" charset="-127"/>
                <a:ea typeface="맑은 고딕" panose="020B0503020000020004" pitchFamily="50" charset="-127"/>
              </a:rPr>
              <a:t>venv</a:t>
            </a:r>
            <a:r>
              <a:rPr lang="en-US" altLang="ko" dirty="0">
                <a:latin typeface="맑은 고딕" panose="020B0503020000020004" pitchFamily="50" charset="-127"/>
                <a:ea typeface="맑은 고딕" panose="020B0503020000020004" pitchFamily="50" charset="-127"/>
              </a:rPr>
              <a:t> </a:t>
            </a:r>
            <a:r>
              <a:rPr lang="en-US" altLang="ko" dirty="0" err="1">
                <a:latin typeface="맑은 고딕" panose="020B0503020000020004" pitchFamily="50" charset="-127"/>
                <a:ea typeface="맑은 고딕" panose="020B0503020000020004" pitchFamily="50" charset="-127"/>
              </a:rPr>
              <a:t>venv</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python select </a:t>
            </a:r>
            <a:r>
              <a:rPr lang="en-US" altLang="ko" dirty="0" err="1">
                <a:latin typeface="맑은 고딕" panose="020B0503020000020004" pitchFamily="50" charset="-127"/>
                <a:ea typeface="맑은 고딕" panose="020B0503020000020004" pitchFamily="50" charset="-127"/>
              </a:rPr>
              <a:t>i.nterpreter</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ko-KR" altLang="en-US" dirty="0">
                <a:latin typeface="맑은 고딕" panose="020B0503020000020004" pitchFamily="50" charset="-127"/>
                <a:ea typeface="맑은 고딕" panose="020B0503020000020004" pitchFamily="50" charset="-127"/>
              </a:rPr>
              <a:t>터미널 삭제 및 재생성 </a:t>
            </a:r>
            <a:r>
              <a:rPr lang="en-US" altLang="ko-KR" dirty="0">
                <a:latin typeface="맑은 고딕" panose="020B0503020000020004" pitchFamily="50" charset="-127"/>
                <a:ea typeface="맑은 고딕" panose="020B0503020000020004" pitchFamily="50" charset="-127"/>
              </a:rPr>
              <a:t>==&gt; </a:t>
            </a:r>
            <a:r>
              <a:rPr lang="en-US" altLang="ko-KR" b="1" dirty="0">
                <a:latin typeface="맑은 고딕" panose="020B0503020000020004" pitchFamily="50" charset="-127"/>
                <a:ea typeface="맑은 고딕" panose="020B0503020000020004" pitchFamily="50" charset="-127"/>
              </a:rPr>
              <a:t>(</a:t>
            </a:r>
            <a:r>
              <a:rPr lang="en-US" altLang="ko-KR" b="1" dirty="0" err="1">
                <a:latin typeface="맑은 고딕" panose="020B0503020000020004" pitchFamily="50" charset="-127"/>
                <a:ea typeface="맑은 고딕" panose="020B0503020000020004" pitchFamily="50" charset="-127"/>
              </a:rPr>
              <a:t>venv</a:t>
            </a:r>
            <a:r>
              <a:rPr lang="en-US" altLang="ko-KR" b="1"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C:\\...&gt;</a:t>
            </a:r>
            <a:endParaRPr lang="ko-KR"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a:t>
            </a:r>
            <a:r>
              <a:rPr lang="ko-KR" altLang="en-US" sz="2400" dirty="0">
                <a:latin typeface="맑은 고딕" panose="020B0503020000020004" pitchFamily="50" charset="-127"/>
                <a:ea typeface="맑은 고딕" panose="020B0503020000020004" pitchFamily="50" charset="-127"/>
              </a:rPr>
              <a:t>실행 </a:t>
            </a:r>
            <a:r>
              <a:rPr lang="en-US" altLang="ko-KR" sz="2400" dirty="0">
                <a:latin typeface="맑은 고딕" panose="020B0503020000020004" pitchFamily="50" charset="-127"/>
                <a:ea typeface="맑은 고딕" panose="020B0503020000020004" pitchFamily="50" charset="-127"/>
              </a:rPr>
              <a:t>F5 or</a:t>
            </a:r>
            <a:endParaRPr lang="ko-KR" altLang="en-US" sz="2400"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pip install -r requirements.txt</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KR" dirty="0" err="1">
                <a:latin typeface="맑은 고딕" panose="020B0503020000020004" pitchFamily="50" charset="-127"/>
                <a:ea typeface="맑은 고딕" panose="020B0503020000020004" pitchFamily="50" charset="-127"/>
              </a:rPr>
              <a:t>func</a:t>
            </a:r>
            <a:r>
              <a:rPr lang="en-US" altLang="ko-KR" dirty="0">
                <a:latin typeface="맑은 고딕" panose="020B0503020000020004" pitchFamily="50" charset="-127"/>
                <a:ea typeface="맑은 고딕" panose="020B0503020000020004" pitchFamily="50" charset="-127"/>
              </a:rPr>
              <a:t> host start</a:t>
            </a:r>
            <a:endParaRPr lang="ko" altLang="en-US" dirty="0">
              <a:latin typeface="맑은 고딕" panose="020B0503020000020004" pitchFamily="50" charset="-127"/>
              <a:ea typeface="맑은 고딕" panose="020B0503020000020004" pitchFamily="50" charset="-127"/>
            </a:endParaRPr>
          </a:p>
          <a:p>
            <a:r>
              <a:rPr lang="en-US" altLang="ko-KR" sz="2400" dirty="0">
                <a:latin typeface="맑은 고딕" panose="020B0503020000020004" pitchFamily="50" charset="-127"/>
                <a:ea typeface="맑은 고딕" panose="020B0503020000020004" pitchFamily="50" charset="-127"/>
              </a:rPr>
              <a:t>3</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가상환경 삭제 </a:t>
            </a:r>
          </a:p>
          <a:p>
            <a:pPr lvl="1">
              <a:buFont typeface="Wingdings" panose="05000000000000000000" pitchFamily="2" charset="2"/>
              <a:buChar char="ü"/>
            </a:pPr>
            <a:r>
              <a:rPr lang="en-US" altLang="ko-KR" dirty="0">
                <a:latin typeface="맑은 고딕" panose="020B0503020000020004" pitchFamily="50" charset="-127"/>
                <a:ea typeface="맑은 고딕" panose="020B0503020000020004" pitchFamily="50" charset="-127"/>
              </a:rPr>
              <a:t>deactivate.bat</a:t>
            </a:r>
            <a:endParaRPr lang="ko" altLang="en-US" dirty="0">
              <a:latin typeface="맑은 고딕" panose="020B0503020000020004" pitchFamily="50" charset="-127"/>
              <a:ea typeface="맑은 고딕" panose="020B0503020000020004" pitchFamily="50" charset="-127"/>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19259127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a:bodyPr>
          <a:lstStyle/>
          <a:p>
            <a:r>
              <a:rPr lang="en-US" altLang="ko" dirty="0">
                <a:latin typeface="맑은 고딕" panose="020B0503020000020004" pitchFamily="50" charset="-127"/>
                <a:ea typeface="맑은 고딕" panose="020B0503020000020004" pitchFamily="50" charset="-127"/>
              </a:rPr>
              <a:t>pip install --upgrade pip</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install -r requirements.txt</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freeze &gt; req.txt</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uninstall -r req.txt -y</a:t>
            </a:r>
            <a:endParaRPr lang="ko" altLang="en-US" dirty="0">
              <a:latin typeface="맑은 고딕" panose="020B0503020000020004" pitchFamily="50" charset="-127"/>
              <a:ea typeface="맑은 고딕" panose="020B0503020000020004" pitchFamily="50" charset="-127"/>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38788791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a:bodyPr>
          <a:lstStyle/>
          <a:p>
            <a:pPr algn="l" latinLnBrk="0">
              <a:lnSpc>
                <a:spcPct val="115000"/>
              </a:lnSpc>
              <a:spcAft>
                <a:spcPts val="1000"/>
              </a:spcAft>
            </a:pPr>
            <a:r>
              <a:rPr lang="en-US" altLang="ko-KR" sz="3200" kern="0" dirty="0"/>
              <a:t>.</a:t>
            </a:r>
            <a:r>
              <a:rPr lang="ko-KR" altLang="ko-KR" sz="3200" kern="0" dirty="0" err="1">
                <a:effectLst/>
              </a:rPr>
              <a:t>venv</a:t>
            </a:r>
            <a:r>
              <a:rPr lang="ko-KR" altLang="ko-KR" sz="3200" kern="0" dirty="0">
                <a:effectLst/>
              </a:rPr>
              <a:t>/</a:t>
            </a:r>
            <a:r>
              <a:rPr lang="ko-KR" altLang="ko-KR" sz="3200" kern="0" dirty="0" err="1">
                <a:effectLst/>
              </a:rPr>
              <a:t>pyvenv.cfg</a:t>
            </a:r>
            <a:r>
              <a:rPr lang="en-US" altLang="ko-KR" sz="3200" kern="0" dirty="0">
                <a:effectLst/>
              </a:rPr>
              <a:t>: </a:t>
            </a:r>
          </a:p>
          <a:p>
            <a:pPr lvl="1">
              <a:spcBef>
                <a:spcPts val="500"/>
              </a:spcBef>
              <a:spcAft>
                <a:spcPts val="500"/>
              </a:spcAft>
              <a:buFont typeface="Wingdings" panose="05000000000000000000" pitchFamily="2" charset="2"/>
              <a:buChar char="ü"/>
            </a:pPr>
            <a:r>
              <a:rPr lang="en-US" altLang="ko-KR" b="0" dirty="0">
                <a:solidFill>
                  <a:schemeClr val="tx1"/>
                </a:solidFill>
                <a:effectLst/>
              </a:rPr>
              <a:t>home = C:\Users\cwro7\AppData\Local\Programs\Python\Python39</a:t>
            </a:r>
          </a:p>
          <a:p>
            <a:pPr lvl="1">
              <a:spcBef>
                <a:spcPts val="500"/>
              </a:spcBef>
              <a:spcAft>
                <a:spcPts val="500"/>
              </a:spcAft>
              <a:buFont typeface="Wingdings" panose="05000000000000000000" pitchFamily="2" charset="2"/>
              <a:buChar char="ü"/>
            </a:pPr>
            <a:r>
              <a:rPr lang="en-US" altLang="ko-KR" b="0" dirty="0">
                <a:solidFill>
                  <a:schemeClr val="tx1"/>
                </a:solidFill>
                <a:effectLst/>
              </a:rPr>
              <a:t>include-system-site-packages = false</a:t>
            </a:r>
          </a:p>
          <a:p>
            <a:pPr lvl="1">
              <a:spcBef>
                <a:spcPts val="500"/>
              </a:spcBef>
              <a:spcAft>
                <a:spcPts val="500"/>
              </a:spcAft>
              <a:buFont typeface="Wingdings" panose="05000000000000000000" pitchFamily="2" charset="2"/>
              <a:buChar char="ü"/>
            </a:pPr>
            <a:r>
              <a:rPr lang="en-US" altLang="ko-KR" b="0" dirty="0">
                <a:solidFill>
                  <a:schemeClr val="tx1"/>
                </a:solidFill>
                <a:effectLst/>
              </a:rPr>
              <a:t>version = 3.9.13</a:t>
            </a:r>
          </a:p>
          <a:p>
            <a:pPr lvl="1">
              <a:spcBef>
                <a:spcPts val="500"/>
              </a:spcBef>
              <a:spcAft>
                <a:spcPts val="500"/>
              </a:spcAft>
              <a:buFont typeface="Wingdings" panose="05000000000000000000" pitchFamily="2" charset="2"/>
              <a:buChar char="§"/>
            </a:pPr>
            <a:r>
              <a:rPr lang="en-US" altLang="ko-KR" sz="3200" kern="0" dirty="0"/>
              <a:t>where</a:t>
            </a:r>
            <a:r>
              <a:rPr lang="ko-KR" altLang="en-US" sz="3200" kern="0" dirty="0"/>
              <a:t> </a:t>
            </a:r>
            <a:r>
              <a:rPr lang="en-US" altLang="ko-KR" sz="3200" kern="0" dirty="0"/>
              <a:t>python</a:t>
            </a:r>
          </a:p>
          <a:p>
            <a:pPr lvl="1">
              <a:buFont typeface="Wingdings" panose="05000000000000000000" pitchFamily="2" charset="2"/>
              <a:buChar char="§"/>
            </a:pPr>
            <a:r>
              <a:rPr lang="ko-KR" altLang="en-US" sz="3200" kern="0" dirty="0"/>
              <a:t>가상환경 활성화 </a:t>
            </a:r>
            <a:r>
              <a:rPr lang="en-US" altLang="ko-KR" sz="3200" kern="0" dirty="0"/>
              <a:t>.</a:t>
            </a:r>
            <a:r>
              <a:rPr lang="ko-KR" altLang="ko-KR" sz="3200" kern="0" dirty="0" err="1">
                <a:effectLst/>
              </a:rPr>
              <a:t>venv</a:t>
            </a:r>
            <a:r>
              <a:rPr lang="en-US" altLang="ko-KR" sz="3200" kern="0" dirty="0">
                <a:effectLst/>
              </a:rPr>
              <a:t>/Scripts</a:t>
            </a:r>
          </a:p>
          <a:p>
            <a:pPr algn="l" latinLnBrk="0">
              <a:lnSpc>
                <a:spcPct val="115000"/>
              </a:lnSpc>
              <a:spcAft>
                <a:spcPts val="1000"/>
              </a:spcAft>
              <a:buFont typeface="Wingdings" panose="05000000000000000000" pitchFamily="2" charset="2"/>
              <a:buChar char="ü"/>
            </a:pPr>
            <a:r>
              <a:rPr lang="ko-KR"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2400" dirty="0">
                <a:solidFill>
                  <a:schemeClr val="tx1"/>
                </a:solidFill>
              </a:rPr>
              <a:t>윈도우</a:t>
            </a:r>
            <a:r>
              <a:rPr lang="en-US" altLang="ko-KR" sz="2400" dirty="0">
                <a:solidFill>
                  <a:schemeClr val="tx1"/>
                </a:solidFill>
              </a:rPr>
              <a:t> </a:t>
            </a:r>
            <a:r>
              <a:rPr lang="ko-KR" altLang="ko-KR" sz="2400" dirty="0">
                <a:solidFill>
                  <a:schemeClr val="tx1"/>
                </a:solidFill>
              </a:rPr>
              <a:t>cmd.exe   C:\&gt; &lt;</a:t>
            </a:r>
            <a:r>
              <a:rPr lang="ko-KR" altLang="ko-KR" sz="2400" dirty="0" err="1">
                <a:solidFill>
                  <a:schemeClr val="tx1"/>
                </a:solidFill>
              </a:rPr>
              <a:t>venv</a:t>
            </a:r>
            <a:r>
              <a:rPr lang="ko-KR" altLang="ko-KR" sz="2400" dirty="0">
                <a:solidFill>
                  <a:schemeClr val="tx1"/>
                </a:solidFill>
              </a:rPr>
              <a:t>&gt;\Scripts\activate.bat</a:t>
            </a:r>
          </a:p>
          <a:p>
            <a:pPr algn="l" latinLnBrk="0">
              <a:lnSpc>
                <a:spcPct val="115000"/>
              </a:lnSpc>
              <a:spcAft>
                <a:spcPts val="1000"/>
              </a:spcAft>
              <a:buFont typeface="Wingdings" panose="05000000000000000000" pitchFamily="2" charset="2"/>
              <a:buChar char="ü"/>
            </a:pPr>
            <a:r>
              <a:rPr lang="ko-KR" altLang="ko-KR" sz="2400" dirty="0">
                <a:solidFill>
                  <a:schemeClr val="tx1"/>
                </a:solidFill>
              </a:rPr>
              <a:t> </a:t>
            </a:r>
            <a:r>
              <a:rPr lang="ko-KR" altLang="ko-KR" sz="2400" dirty="0" err="1">
                <a:solidFill>
                  <a:schemeClr val="tx1"/>
                </a:solidFill>
              </a:rPr>
              <a:t>PowerShell</a:t>
            </a:r>
            <a:r>
              <a:rPr lang="en-US" altLang="ko-KR" sz="2400" dirty="0">
                <a:solidFill>
                  <a:schemeClr val="tx1"/>
                </a:solidFill>
              </a:rPr>
              <a:t>  </a:t>
            </a:r>
            <a:r>
              <a:rPr lang="ko-KR" altLang="ko-KR" sz="2400" dirty="0">
                <a:solidFill>
                  <a:schemeClr val="tx1"/>
                </a:solidFill>
              </a:rPr>
              <a:t>PS C:\&gt; &lt;</a:t>
            </a:r>
            <a:r>
              <a:rPr lang="ko-KR" altLang="ko-KR" sz="2400" dirty="0" err="1">
                <a:solidFill>
                  <a:schemeClr val="tx1"/>
                </a:solidFill>
              </a:rPr>
              <a:t>venv</a:t>
            </a:r>
            <a:r>
              <a:rPr lang="ko-KR" altLang="ko-KR" sz="2400" dirty="0">
                <a:solidFill>
                  <a:schemeClr val="tx1"/>
                </a:solidFill>
              </a:rPr>
              <a:t>&gt;\Scripts\Activate.ps1</a:t>
            </a:r>
          </a:p>
          <a:p>
            <a:pPr lvl="2">
              <a:buFont typeface="Wingdings" panose="05000000000000000000" pitchFamily="2" charset="2"/>
              <a:buChar char="§"/>
            </a:pPr>
            <a:endParaRPr lang="en-US" altLang="ko-KR" kern="0" dirty="0">
              <a:effectLst/>
            </a:endParaRPr>
          </a:p>
          <a:p>
            <a:pPr lvl="1">
              <a:buFont typeface="Wingdings" panose="05000000000000000000" pitchFamily="2" charset="2"/>
              <a:buChar char="ü"/>
            </a:pPr>
            <a:endParaRPr lang="en-US" altLang="ko-KR" kern="0" dirty="0">
              <a:effectLst/>
            </a:endParaRPr>
          </a:p>
          <a:p>
            <a:pPr lvl="1">
              <a:buFont typeface="Wingdings" panose="05000000000000000000" pitchFamily="2" charset="2"/>
              <a:buChar char="ü"/>
            </a:pPr>
            <a:endParaRPr lang="en-US" altLang="ko-KR" b="0" dirty="0">
              <a:solidFill>
                <a:schemeClr val="tx1"/>
              </a:solidFill>
              <a:effectLst/>
            </a:endParaRPr>
          </a:p>
          <a:p>
            <a:pPr lvl="3" latinLnBrk="0">
              <a:lnSpc>
                <a:spcPct val="115000"/>
              </a:lnSpc>
              <a:spcAft>
                <a:spcPts val="1000"/>
              </a:spcAft>
              <a:buFont typeface="Wingdings" panose="05000000000000000000" pitchFamily="2" charset="2"/>
              <a:buChar char="ü"/>
            </a:pPr>
            <a:endParaRPr lang="ko-KR" altLang="ko-KR" sz="2400" kern="100" dirty="0">
              <a:effectLst/>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12680697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ko-KR"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가상환경 활성화</a:t>
            </a:r>
            <a:endParaRPr lang="ko-KR" altLang="ko-KR"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latinLnBrk="0">
              <a:lnSpc>
                <a:spcPct val="115000"/>
              </a:lnSpc>
              <a:spcAft>
                <a:spcPts val="1000"/>
              </a:spcAft>
            </a:pPr>
            <a:r>
              <a:rPr lang="ko-KR"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ko-KR"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\Scripts\activate.bat</a:t>
            </a:r>
            <a:endParaRPr lang="ko-KR" altLang="ko-KR"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latinLnBrk="0">
              <a:lnSpc>
                <a:spcPct val="115000"/>
              </a:lnSpc>
              <a:spcAft>
                <a:spcPts val="1000"/>
              </a:spcAft>
            </a:pP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my_project</a:t>
            </a: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&gt;where python</a:t>
            </a:r>
          </a:p>
          <a:p>
            <a:pPr algn="l" latinLnBrk="0">
              <a:lnSpc>
                <a:spcPct val="115000"/>
              </a:lnSpc>
              <a:spcAft>
                <a:spcPts val="1000"/>
              </a:spcAft>
            </a:pPr>
            <a:r>
              <a:rPr lang="ko-KR" altLang="ko-KR" sz="2800" kern="0" dirty="0" err="1">
                <a:effectLst/>
                <a:ea typeface="맑은 고딕" panose="020B0503020000020004" pitchFamily="50" charset="-127"/>
                <a:cs typeface="맑은 고딕" panose="020B0503020000020004" pitchFamily="50" charset="-127"/>
              </a:rPr>
              <a:t>pip</a:t>
            </a:r>
            <a:r>
              <a:rPr lang="ko-KR" altLang="ko-KR" sz="2800" kern="0" dirty="0">
                <a:effectLst/>
                <a:ea typeface="맑은 고딕" panose="020B0503020000020004" pitchFamily="50" charset="-127"/>
                <a:cs typeface="맑은 고딕" panose="020B0503020000020004" pitchFamily="50" charset="-127"/>
              </a:rPr>
              <a:t> </a:t>
            </a:r>
            <a:r>
              <a:rPr lang="ko-KR" altLang="ko-KR" sz="2800" kern="0" dirty="0" err="1">
                <a:effectLst/>
                <a:ea typeface="맑은 고딕" panose="020B0503020000020004" pitchFamily="50" charset="-127"/>
                <a:cs typeface="맑은 고딕" panose="020B0503020000020004" pitchFamily="50" charset="-127"/>
              </a:rPr>
              <a:t>install</a:t>
            </a:r>
            <a:r>
              <a:rPr lang="ko-KR" altLang="ko-KR" sz="2800" kern="0" dirty="0">
                <a:effectLst/>
                <a:ea typeface="맑은 고딕" panose="020B0503020000020004" pitchFamily="50" charset="-127"/>
                <a:cs typeface="맑은 고딕" panose="020B0503020000020004" pitchFamily="50" charset="-127"/>
              </a:rPr>
              <a:t> -</a:t>
            </a:r>
            <a:r>
              <a:rPr lang="ko-KR" altLang="ko-KR" sz="2800" kern="0" dirty="0" err="1">
                <a:effectLst/>
                <a:ea typeface="맑은 고딕" panose="020B0503020000020004" pitchFamily="50" charset="-127"/>
                <a:cs typeface="맑은 고딕" panose="020B0503020000020004" pitchFamily="50" charset="-127"/>
              </a:rPr>
              <a:t>r</a:t>
            </a:r>
            <a:r>
              <a:rPr lang="ko-KR" altLang="ko-KR" sz="2800" kern="0" dirty="0">
                <a:effectLst/>
                <a:ea typeface="맑은 고딕" panose="020B0503020000020004" pitchFamily="50" charset="-127"/>
                <a:cs typeface="맑은 고딕" panose="020B0503020000020004" pitchFamily="50" charset="-127"/>
              </a:rPr>
              <a:t> requirements.txt</a:t>
            </a:r>
            <a:endParaRPr lang="en-US" altLang="ko-KR" sz="2800" kern="0" dirty="0">
              <a:effectLst/>
              <a:ea typeface="맑은 고딕" panose="020B0503020000020004" pitchFamily="50" charset="-127"/>
              <a:cs typeface="맑은 고딕" panose="020B0503020000020004" pitchFamily="50" charset="-127"/>
            </a:endParaRPr>
          </a:p>
          <a:p>
            <a:pPr algn="l" latinLnBrk="0">
              <a:lnSpc>
                <a:spcPct val="115000"/>
              </a:lnSpc>
              <a:spcAft>
                <a:spcPts val="1000"/>
              </a:spcAft>
            </a:pPr>
            <a:endPar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marL="914400" lvl="3" indent="0" latinLnBrk="0">
              <a:lnSpc>
                <a:spcPct val="115000"/>
              </a:lnSpc>
              <a:spcAft>
                <a:spcPts val="1000"/>
              </a:spcAft>
              <a:buNone/>
            </a:pPr>
            <a:r>
              <a:rPr lang="en-US" altLang="ko-KR" kern="100" dirty="0">
                <a:latin typeface="맑은 고딕" panose="020B0503020000020004" pitchFamily="50" charset="-127"/>
                <a:cs typeface="Times New Roman" panose="02020603050405020304" pitchFamily="18" charset="0"/>
              </a:rPr>
              <a:t>			</a:t>
            </a: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88924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en-US" altLang="ko-KR" kern="0" dirty="0">
                <a:effectLst/>
              </a:rPr>
              <a:t>1</a:t>
            </a:r>
            <a:r>
              <a:rPr lang="en-US" altLang="ko-KR" sz="3200" b="1" kern="0" dirty="0">
                <a:effectLst/>
              </a:rPr>
              <a:t>. </a:t>
            </a:r>
            <a:r>
              <a:rPr lang="ko-KR" altLang="ko-KR" sz="3200" b="1" kern="0" dirty="0">
                <a:effectLst/>
              </a:rPr>
              <a:t>가상환경 활성화</a:t>
            </a:r>
            <a:r>
              <a:rPr lang="en-US" altLang="ko-KR" sz="3200" b="1" kern="0" dirty="0">
                <a:effectLst/>
              </a:rPr>
              <a:t> </a:t>
            </a:r>
            <a:r>
              <a:rPr lang="en-US" altLang="ko-KR" sz="3200" b="1" kern="0" dirty="0"/>
              <a:t>python</a:t>
            </a:r>
            <a:r>
              <a:rPr lang="ko-KR" altLang="en-US" sz="3200" b="1" kern="0" dirty="0"/>
              <a:t> </a:t>
            </a:r>
            <a:r>
              <a:rPr lang="en-US" altLang="ko-KR" sz="3200" b="1" kern="0" dirty="0"/>
              <a:t>–m</a:t>
            </a:r>
            <a:r>
              <a:rPr lang="ko-KR" altLang="en-US" sz="3200" b="1" kern="0" dirty="0"/>
              <a:t> </a:t>
            </a:r>
            <a:r>
              <a:rPr lang="en-US" altLang="ko-KR" sz="3200" b="1" kern="0" dirty="0" err="1"/>
              <a:t>venv</a:t>
            </a:r>
            <a:r>
              <a:rPr lang="ko-KR" altLang="en-US" sz="3200" b="1" kern="0" dirty="0"/>
              <a:t> </a:t>
            </a:r>
            <a:r>
              <a:rPr lang="en-US" altLang="ko-KR" sz="3200" b="1" kern="0" dirty="0" err="1"/>
              <a:t>venv</a:t>
            </a:r>
            <a:endParaRPr lang="ko-KR" altLang="ko-KR" sz="3200" b="1" kern="100" dirty="0">
              <a:effectLst/>
            </a:endParaRPr>
          </a:p>
          <a:p>
            <a:pPr lvl="3" latinLnBrk="0">
              <a:lnSpc>
                <a:spcPct val="115000"/>
              </a:lnSpc>
              <a:spcAft>
                <a:spcPts val="1000"/>
              </a:spcAft>
            </a:pPr>
            <a:r>
              <a:rPr lang="en-US" altLang="ko-KR" sz="2400" b="1" kern="0" dirty="0"/>
              <a:t>s</a:t>
            </a:r>
            <a:r>
              <a:rPr lang="en-US" altLang="ko-KR" sz="2400" b="1" kern="0" dirty="0">
                <a:effectLst/>
              </a:rPr>
              <a:t>elect interpreter= (</a:t>
            </a:r>
            <a:r>
              <a:rPr lang="en-US" altLang="ko-KR" sz="2400" b="1" kern="0" dirty="0" err="1">
                <a:effectLst/>
              </a:rPr>
              <a:t>venv</a:t>
            </a:r>
            <a:r>
              <a:rPr lang="en-US" altLang="ko-KR" sz="2400" b="1" kern="0" dirty="0">
                <a:effectLst/>
              </a:rPr>
              <a:t>)</a:t>
            </a:r>
            <a:endParaRPr lang="ko-KR" altLang="ko-KR" sz="2400" b="1" kern="100" dirty="0">
              <a:effectLst/>
            </a:endParaRPr>
          </a:p>
          <a:p>
            <a:pPr algn="l" latinLnBrk="0">
              <a:lnSpc>
                <a:spcPct val="115000"/>
              </a:lnSpc>
              <a:spcAft>
                <a:spcPts val="1000"/>
              </a:spcAft>
            </a:pPr>
            <a:r>
              <a:rPr lang="en-US" altLang="ko-KR" sz="3200" b="1" kern="0" dirty="0">
                <a:effectLst/>
              </a:rPr>
              <a:t>2. </a:t>
            </a:r>
            <a:r>
              <a:rPr lang="ko-KR" altLang="ko-KR" sz="3200" b="1" kern="0" dirty="0" err="1">
                <a:effectLst/>
              </a:rPr>
              <a:t>pip</a:t>
            </a:r>
            <a:r>
              <a:rPr lang="ko-KR" altLang="ko-KR" sz="3200" b="1" kern="0" dirty="0">
                <a:effectLst/>
              </a:rPr>
              <a:t> </a:t>
            </a:r>
            <a:r>
              <a:rPr lang="ko-KR" altLang="ko-KR" sz="3200" b="1" kern="0" dirty="0" err="1">
                <a:effectLst/>
              </a:rPr>
              <a:t>install</a:t>
            </a:r>
            <a:r>
              <a:rPr lang="ko-KR" altLang="ko-KR" sz="3200" b="1" kern="0" dirty="0">
                <a:effectLst/>
              </a:rPr>
              <a:t> -</a:t>
            </a:r>
            <a:r>
              <a:rPr lang="ko-KR" altLang="ko-KR" sz="3200" b="1" kern="0" dirty="0" err="1">
                <a:effectLst/>
              </a:rPr>
              <a:t>r</a:t>
            </a:r>
            <a:r>
              <a:rPr lang="ko-KR" altLang="ko-KR" sz="3200" b="1" kern="0" dirty="0">
                <a:effectLst/>
              </a:rPr>
              <a:t> requirements.txt</a:t>
            </a:r>
            <a:endParaRPr lang="en-US" altLang="ko-KR" sz="3200" b="1" kern="0" dirty="0">
              <a:effectLst/>
            </a:endParaRPr>
          </a:p>
          <a:p>
            <a:pPr algn="l" latinLnBrk="0">
              <a:lnSpc>
                <a:spcPct val="115000"/>
              </a:lnSpc>
              <a:spcAft>
                <a:spcPts val="1000"/>
              </a:spcAft>
            </a:pPr>
            <a:r>
              <a:rPr lang="en-US" altLang="ko-KR" sz="3200" b="1" kern="0" dirty="0"/>
              <a:t>3. </a:t>
            </a:r>
            <a:r>
              <a:rPr lang="en-US" altLang="ko-KR" sz="3200" b="1" kern="0" dirty="0" err="1"/>
              <a:t>func</a:t>
            </a:r>
            <a:r>
              <a:rPr lang="en-US" altLang="ko-KR" sz="3200" b="1" kern="0" dirty="0"/>
              <a:t> host start</a:t>
            </a:r>
            <a:endParaRPr lang="en-US" altLang="ko-KR" sz="3200" b="1" kern="0" dirty="0">
              <a:effectLst/>
            </a:endParaRPr>
          </a:p>
          <a:p>
            <a:pPr algn="l" latinLnBrk="0">
              <a:lnSpc>
                <a:spcPct val="115000"/>
              </a:lnSpc>
              <a:spcAft>
                <a:spcPts val="1000"/>
              </a:spcAft>
            </a:pPr>
            <a:endPar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marL="914400" lvl="3" indent="0" latinLnBrk="0">
              <a:lnSpc>
                <a:spcPct val="115000"/>
              </a:lnSpc>
              <a:spcAft>
                <a:spcPts val="1000"/>
              </a:spcAft>
              <a:buNone/>
            </a:pPr>
            <a:r>
              <a:rPr lang="en-US" altLang="ko-KR" kern="100" dirty="0">
                <a:latin typeface="맑은 고딕" panose="020B0503020000020004" pitchFamily="50" charset="-127"/>
                <a:cs typeface="Times New Roman" panose="02020603050405020304" pitchFamily="18" charset="0"/>
              </a:rPr>
              <a:t>			</a:t>
            </a: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714721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trouble Shoot </a:t>
            </a:r>
            <a:r>
              <a:rPr lang="en-US" altLang="ko-KR" dirty="0"/>
              <a:t>–</a:t>
            </a: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3620486"/>
          </a:xfrm>
        </p:spPr>
        <p:txBody>
          <a:bodyPr>
            <a:normAutofit/>
          </a:bodyPr>
          <a:lstStyle/>
          <a:p>
            <a:r>
              <a:rPr lang="en-US" altLang="ko-KR" sz="3600" dirty="0"/>
              <a:t>import .</a:t>
            </a:r>
            <a:r>
              <a:rPr lang="en-US" altLang="ko-KR" sz="3600" dirty="0" err="1"/>
              <a:t>venv</a:t>
            </a:r>
            <a:r>
              <a:rPr lang="en-US" altLang="ko-KR" sz="3600" dirty="0"/>
              <a:t> </a:t>
            </a:r>
            <a:r>
              <a:rPr lang="ko-KR" altLang="en-US" sz="3600" dirty="0" err="1"/>
              <a:t>로드할</a:t>
            </a:r>
            <a:r>
              <a:rPr lang="ko-KR" altLang="en-US" sz="3600" dirty="0"/>
              <a:t> 수 없다 </a:t>
            </a:r>
            <a:r>
              <a:rPr lang="en-US" altLang="ko-KR" sz="3600" dirty="0">
                <a:sym typeface="Wingdings" panose="05000000000000000000" pitchFamily="2" charset="2"/>
              </a:rPr>
              <a:t></a:t>
            </a:r>
            <a:endParaRPr lang="ko-KR" altLang="en-US" sz="3600" dirty="0"/>
          </a:p>
          <a:p>
            <a:pPr lvl="2"/>
            <a:r>
              <a:rPr lang="en-US" altLang="ko-KR" sz="2800" dirty="0"/>
              <a:t>window power shell</a:t>
            </a:r>
            <a:endParaRPr lang="ko-KR" altLang="en-US" sz="2800" dirty="0"/>
          </a:p>
          <a:p>
            <a:pPr lvl="2"/>
            <a:r>
              <a:rPr lang="en-US" altLang="ko-KR" sz="2800" dirty="0" err="1"/>
              <a:t>ps</a:t>
            </a:r>
            <a:r>
              <a:rPr lang="en-US" altLang="ko-KR" sz="2800" dirty="0"/>
              <a:t>  C:\users\cwro &gt; </a:t>
            </a:r>
            <a:r>
              <a:rPr lang="en-US" altLang="ko-KR" sz="3200" dirty="0">
                <a:solidFill>
                  <a:schemeClr val="accent1"/>
                </a:solidFill>
              </a:rPr>
              <a:t>Set-</a:t>
            </a:r>
            <a:r>
              <a:rPr lang="en-US" altLang="ko-KR" sz="3200" dirty="0" err="1">
                <a:solidFill>
                  <a:schemeClr val="accent1"/>
                </a:solidFill>
              </a:rPr>
              <a:t>ExecutionPolicy</a:t>
            </a:r>
            <a:r>
              <a:rPr lang="en-US" altLang="ko-KR" sz="3200" dirty="0">
                <a:solidFill>
                  <a:schemeClr val="accent1"/>
                </a:solidFill>
              </a:rPr>
              <a:t> Unrestricted</a:t>
            </a:r>
          </a:p>
          <a:p>
            <a:pPr lvl="3">
              <a:lnSpc>
                <a:spcPct val="115000"/>
              </a:lnSpc>
              <a:spcAft>
                <a:spcPts val="1000"/>
              </a:spcAft>
            </a:pPr>
            <a:endParaRPr lang="ko-KR" altLang="ko-KR" sz="3200" kern="100" dirty="0">
              <a:effectLst/>
            </a:endParaRPr>
          </a:p>
        </p:txBody>
      </p:sp>
    </p:spTree>
    <p:extLst>
      <p:ext uri="{BB962C8B-B14F-4D97-AF65-F5344CB8AC3E}">
        <p14:creationId xmlns:p14="http://schemas.microsoft.com/office/powerpoint/2010/main" val="18089412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a:t>Github</a:t>
            </a:r>
            <a:r>
              <a:rPr lang="en-US" altLang="ko-KR" dirty="0"/>
              <a:t> </a:t>
            </a:r>
            <a:r>
              <a:rPr lang="en-US" altLang="ko-KR" dirty="0" err="1"/>
              <a:t>Az</a:t>
            </a:r>
            <a:r>
              <a:rPr lang="en-US" altLang="ko-KR" dirty="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a:p>
          <a:p>
            <a:pPr marL="0" indent="0">
              <a:buNone/>
            </a:pPr>
            <a:r>
              <a:rPr lang="en-US" altLang="ko-KR" dirty="0">
                <a:hlinkClick r:id="rId2"/>
              </a:rPr>
              <a:t>https://github.com/MicrosoftDocs/azure-docs/blob/master/articles/azure-functions/create-first-function-vs-code-csharp.md</a:t>
            </a:r>
            <a:endParaRPr lang="en-US" altLang="ko-KR" dirty="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Azure storage explorer download</a:t>
            </a:r>
          </a:p>
          <a:p>
            <a:pPr lvl="1"/>
            <a:r>
              <a:rPr lang="en-US" altLang="ko-KR" dirty="0">
                <a:hlinkClick r:id="rId2"/>
              </a:rPr>
              <a:t>https://azure.microsoft.com/en-us/features/storage-explorer/</a:t>
            </a:r>
            <a:endParaRPr lang="en-US" altLang="ko-KR" dirty="0"/>
          </a:p>
          <a:p>
            <a:r>
              <a:rPr lang="en-US" altLang="ko-KR" dirty="0"/>
              <a:t>Connection</a:t>
            </a:r>
          </a:p>
          <a:p>
            <a:pPr lvl="1"/>
            <a:r>
              <a:rPr lang="en-US" altLang="ko-KR" dirty="0" err="1"/>
              <a:t>Security+networking</a:t>
            </a:r>
            <a:r>
              <a:rPr lang="en-US" altLang="ko-KR" dirty="0"/>
              <a:t> </a:t>
            </a:r>
            <a:r>
              <a:rPr lang="en-US" altLang="ko-KR" dirty="0">
                <a:sym typeface="Wingdings" panose="05000000000000000000" pitchFamily="2" charset="2"/>
              </a:rPr>
              <a:t> </a:t>
            </a:r>
            <a:r>
              <a:rPr lang="en-US" altLang="ko-KR" dirty="0" err="1">
                <a:sym typeface="Wingdings" panose="05000000000000000000" pitchFamily="2" charset="2"/>
              </a:rPr>
              <a:t>Accesskeys</a:t>
            </a:r>
            <a:endParaRPr lang="en-US" altLang="ko-KR" dirty="0">
              <a:sym typeface="Wingdings" panose="05000000000000000000" pitchFamily="2" charset="2"/>
            </a:endParaRPr>
          </a:p>
          <a:p>
            <a:pPr lvl="1"/>
            <a:r>
              <a:rPr lang="en-US" altLang="ko-KR" dirty="0">
                <a:sym typeface="Wingdings" panose="05000000000000000000" pitchFamily="2" charset="2"/>
              </a:rPr>
              <a:t>Connection </a:t>
            </a:r>
          </a:p>
          <a:p>
            <a:pPr lvl="2"/>
            <a:r>
              <a:rPr lang="en-US" altLang="ko-KR" dirty="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Az</a:t>
            </a:r>
            <a:r>
              <a:rPr lang="en-US" altLang="ko-KR" dirty="0"/>
              <a:t> function - </a:t>
            </a:r>
            <a:r>
              <a:rPr lang="en-US" altLang="ko-KR" dirty="0" err="1"/>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a:t>VS Code</a:t>
            </a:r>
          </a:p>
          <a:p>
            <a:r>
              <a:rPr lang="en-US" altLang="ko-KR" b="1" dirty="0"/>
              <a:t> </a:t>
            </a:r>
            <a:r>
              <a:rPr lang="en-US" altLang="ko-KR" b="1" dirty="0" err="1"/>
              <a:t>local.settings.json</a:t>
            </a:r>
            <a:r>
              <a:rPr lang="en-US" altLang="ko-KR" b="1" dirty="0"/>
              <a:t> : </a:t>
            </a:r>
          </a:p>
          <a:p>
            <a:pPr lvl="1"/>
            <a:r>
              <a:rPr lang="ko-KR" altLang="en-US" b="1" dirty="0"/>
              <a:t>개인 </a:t>
            </a:r>
            <a:r>
              <a:rPr lang="en-US" altLang="ko-KR" b="1" dirty="0"/>
              <a:t>storage account </a:t>
            </a:r>
            <a:r>
              <a:rPr lang="ko-KR" altLang="en-US" b="1" dirty="0"/>
              <a:t>삭제</a:t>
            </a:r>
            <a:endParaRPr lang="en-US" altLang="ko-KR" dirty="0"/>
          </a:p>
          <a:p>
            <a:pPr lvl="1"/>
            <a:r>
              <a:rPr lang="en-US" altLang="ko-KR" dirty="0" err="1"/>
              <a:t>AzureWebJobsStorage</a:t>
            </a:r>
            <a:r>
              <a:rPr lang="en-US" altLang="ko-KR" dirty="0"/>
              <a:t> </a:t>
            </a:r>
            <a:r>
              <a:rPr lang="ko-KR" altLang="en-US" dirty="0"/>
              <a:t>사용</a:t>
            </a:r>
            <a:endParaRPr lang="en-US" altLang="ko-KR" dirty="0"/>
          </a:p>
          <a:p>
            <a:r>
              <a:rPr lang="en-US" altLang="ko-KR" dirty="0"/>
              <a:t>BlobTriggerCSharp1.cs</a:t>
            </a:r>
          </a:p>
          <a:p>
            <a:pPr lvl="1"/>
            <a:r>
              <a:rPr lang="en-US" altLang="ko-KR" dirty="0"/>
              <a:t> ”Connection = "</a:t>
            </a:r>
            <a:r>
              <a:rPr lang="en-US" altLang="ko-KR" dirty="0" err="1"/>
              <a:t>AzureWebJobsStorage</a:t>
            </a:r>
            <a:r>
              <a:rPr lang="en-US" altLang="ko-KR" dirty="0"/>
              <a:t>” </a:t>
            </a:r>
            <a:r>
              <a:rPr lang="ko-KR" altLang="en-US" dirty="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spTree>
    <p:extLst>
      <p:ext uri="{BB962C8B-B14F-4D97-AF65-F5344CB8AC3E}">
        <p14:creationId xmlns:p14="http://schemas.microsoft.com/office/powerpoint/2010/main" val="33831289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9">
            <a:extLst>
              <a:ext uri="{FF2B5EF4-FFF2-40B4-BE49-F238E27FC236}">
                <a16:creationId xmlns:a16="http://schemas.microsoft.com/office/drawing/2014/main" id="{E5E1863E-BF1B-B1AD-F1F1-253EABD3D9A9}"/>
              </a:ext>
            </a:extLst>
          </p:cNvPr>
          <p:cNvPicPr>
            <a:picLocks noChangeAspect="1"/>
          </p:cNvPicPr>
          <p:nvPr/>
        </p:nvPicPr>
        <p:blipFill>
          <a:blip r:embed="rId2" cstate="print"/>
          <a:stretch>
            <a:fillRect/>
          </a:stretch>
        </p:blipFill>
        <p:spPr>
          <a:xfrm>
            <a:off x="1611086" y="2754313"/>
            <a:ext cx="10428513" cy="2840944"/>
          </a:xfrm>
          <a:prstGeom prst="rect">
            <a:avLst/>
          </a:prstGeom>
        </p:spPr>
      </p:pic>
      <p:sp>
        <p:nvSpPr>
          <p:cNvPr id="4" name="TextBox 3">
            <a:extLst>
              <a:ext uri="{FF2B5EF4-FFF2-40B4-BE49-F238E27FC236}">
                <a16:creationId xmlns:a16="http://schemas.microsoft.com/office/drawing/2014/main" id="{516DE2A8-B6D9-6B5F-6D51-0852D97FD255}"/>
              </a:ext>
            </a:extLst>
          </p:cNvPr>
          <p:cNvSpPr txBox="1"/>
          <p:nvPr/>
        </p:nvSpPr>
        <p:spPr>
          <a:xfrm>
            <a:off x="2950029" y="1611086"/>
            <a:ext cx="5029200" cy="656526"/>
          </a:xfrm>
          <a:prstGeom prst="rect">
            <a:avLst/>
          </a:prstGeom>
          <a:noFill/>
        </p:spPr>
        <p:txBody>
          <a:bodyPr wrap="square" rtlCol="0">
            <a:spAutoFit/>
          </a:bodyPr>
          <a:lstStyle/>
          <a:p>
            <a:pPr algn="just" latinLnBrk="1">
              <a:lnSpc>
                <a:spcPct val="106000"/>
              </a:lnSpc>
              <a:spcAft>
                <a:spcPts val="800"/>
              </a:spcAft>
            </a:pPr>
            <a:r>
              <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크롤링을 진행하는데 큰 문제가 없지만 속도가 지연되어 해결방법을 찾아 적용하였습니다</a:t>
            </a:r>
            <a:r>
              <a:rPr lang="en-US" altLang="ko-KR" sz="1800" kern="10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152028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a:t>Basic-</a:t>
            </a:r>
            <a:r>
              <a:rPr lang="ko-KR" altLang="en-US" dirty="0" err="1"/>
              <a:t>화면설계</a:t>
            </a:r>
            <a:r>
              <a:rPr lang="en-US" altLang="ko-KR" dirty="0"/>
              <a:t>/</a:t>
            </a:r>
            <a:r>
              <a:rPr lang="ko-KR" altLang="en-US" dirty="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a:t>HTML/CSS</a:t>
            </a:r>
            <a:br>
              <a:rPr lang="en-US" sz="1500" b="1" dirty="0"/>
            </a:br>
            <a:r>
              <a:rPr lang="en-US" sz="1500" b="1" dirty="0" err="1"/>
              <a:t>Javascript</a:t>
            </a:r>
            <a:endParaRPr lang="en-US" sz="1500" b="1" dirty="0"/>
          </a:p>
          <a:p>
            <a:r>
              <a:rPr lang="en-US" sz="1500" b="1" dirty="0" err="1"/>
              <a:t>Jquer</a:t>
            </a:r>
            <a:r>
              <a:rPr lang="en-US" b="1" dirty="0" err="1"/>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a:t>Framework:</a:t>
            </a:r>
          </a:p>
          <a:p>
            <a:r>
              <a:rPr lang="en-US" altLang="ko-KR" sz="2500" dirty="0"/>
              <a:t>UI </a:t>
            </a:r>
            <a:r>
              <a:rPr lang="ko-KR" altLang="en-US" sz="2500" dirty="0"/>
              <a:t>구현 </a:t>
            </a:r>
            <a:r>
              <a:rPr lang="en-US" altLang="ko-KR" sz="2500" dirty="0"/>
              <a:t>React</a:t>
            </a:r>
          </a:p>
          <a:p>
            <a:endParaRPr lang="en-US" dirty="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a:t>Java</a:t>
            </a:r>
            <a:br>
              <a:rPr lang="en-US" dirty="0"/>
            </a:br>
            <a:r>
              <a:rPr lang="en-US" dirty="0"/>
              <a:t>Python</a:t>
            </a:r>
          </a:p>
          <a:p>
            <a:r>
              <a:rPr lang="en-US" dirty="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a:t>서버프로그램 구현</a:t>
            </a:r>
            <a:endParaRPr lang="en-US" altLang="ko-KR" dirty="0"/>
          </a:p>
          <a:p>
            <a:r>
              <a:rPr lang="en-US" dirty="0"/>
              <a:t>(</a:t>
            </a:r>
            <a:r>
              <a:rPr lang="en-US" dirty="0" err="1"/>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a:t>머신러닝기반</a:t>
            </a:r>
            <a:r>
              <a:rPr lang="ko-KR" altLang="en-US" dirty="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a:t>Infra-structure</a:t>
            </a:r>
          </a:p>
          <a:p>
            <a:r>
              <a:rPr lang="en-US" altLang="ko-KR" sz="1800" dirty="0"/>
              <a:t>AWS/Azure </a:t>
            </a:r>
          </a:p>
          <a:p>
            <a:r>
              <a:rPr lang="ko-KR" altLang="en-US" sz="1800" dirty="0" err="1"/>
              <a:t>클라우드</a:t>
            </a:r>
            <a:r>
              <a:rPr lang="en-US" altLang="ko-KR" sz="1800" dirty="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a:t>클라우드기반</a:t>
            </a:r>
            <a:r>
              <a:rPr lang="ko-KR" altLang="en-US" dirty="0"/>
              <a:t> </a:t>
            </a:r>
            <a:r>
              <a:rPr lang="en-US" altLang="ko-KR" dirty="0"/>
              <a:t>AI </a:t>
            </a:r>
            <a:r>
              <a:rPr lang="ko-KR" altLang="en-US" dirty="0"/>
              <a:t>및 </a:t>
            </a:r>
            <a:r>
              <a:rPr lang="en-US" altLang="ko-KR" dirty="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a:t>클라우드</a:t>
            </a:r>
            <a:r>
              <a:rPr lang="ko-KR" altLang="en-US" dirty="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a:t>Front-end </a:t>
            </a:r>
            <a:r>
              <a:rPr lang="ko-KR" altLang="en-US" sz="2000" dirty="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a:t>Back-end </a:t>
            </a:r>
            <a:r>
              <a:rPr lang="ko-KR" altLang="en-US" sz="2000" dirty="0"/>
              <a:t>개발</a:t>
            </a:r>
            <a:r>
              <a:rPr lang="en-US" sz="2000" dirty="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a:t>Big-Data </a:t>
            </a:r>
            <a:r>
              <a:rPr lang="ko-KR" altLang="en-US" sz="2000" dirty="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a:t>클라우드</a:t>
            </a:r>
            <a:r>
              <a:rPr lang="ko-KR" altLang="en-US" sz="2000" dirty="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a:t>빅데이터 분석</a:t>
            </a:r>
            <a:r>
              <a:rPr lang="en-US" altLang="ko-KR" dirty="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a:t>모바일</a:t>
            </a:r>
            <a:r>
              <a:rPr lang="en-US" altLang="ko-KR" dirty="0"/>
              <a:t> </a:t>
            </a:r>
            <a:r>
              <a:rPr lang="ko-KR" altLang="en-US" dirty="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a:t>빅데이터 </a:t>
            </a:r>
            <a:r>
              <a:rPr lang="en-US" altLang="ko-KR" dirty="0"/>
              <a:t>full-stack </a:t>
            </a:r>
            <a:r>
              <a:rPr lang="ko-KR" altLang="en-US" dirty="0"/>
              <a:t>개발자 교과과정 </a:t>
            </a:r>
            <a:r>
              <a:rPr lang="ko-KR" altLang="en-US" dirty="0" err="1"/>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Azure</a:t>
            </a:r>
          </a:p>
          <a:p>
            <a:pPr marL="342900" indent="-342900">
              <a:buFont typeface="Wingdings" panose="05000000000000000000" pitchFamily="2" charset="2"/>
              <a:buChar char="§"/>
            </a:pPr>
            <a:r>
              <a:rPr lang="en-US" altLang="ko-KR" sz="2800" dirty="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r>
              <a:rPr lang="en-US" altLang="ko-KR" dirty="0"/>
              <a:t>Azure 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a:t>)</a:t>
            </a: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br>
              <a:rPr lang="ko-KR" altLang="en-US" dirty="0"/>
            </a:b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endParaRPr lang="en-US" altLang="ko-KR" dirty="0"/>
          </a:p>
          <a:p>
            <a:r>
              <a:rPr lang="en-US" altLang="ko-KR" dirty="0">
                <a:hlinkClick r:id="rId3"/>
              </a:rPr>
              <a:t>https://www.youtube.com/watch?v=QW3u5PK_XJ0</a:t>
            </a:r>
            <a:endParaRPr lang="en-US" altLang="ko-KR" dirty="0"/>
          </a:p>
          <a:p>
            <a:pPr lvl="2"/>
            <a:r>
              <a:rPr lang="en-US" altLang="ko-KR" dirty="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endParaRPr lang="en-US" altLang="ko-KR" dirty="0"/>
          </a:p>
          <a:p>
            <a:endParaRPr lang="en-US" altLang="ko-KR" dirty="0"/>
          </a:p>
          <a:p>
            <a:r>
              <a:rPr lang="en-US" altLang="ko-KR" dirty="0"/>
              <a:t>Azure </a:t>
            </a:r>
            <a:r>
              <a:rPr lang="ko-KR" altLang="en-US" dirty="0"/>
              <a:t>자료 </a:t>
            </a:r>
            <a:r>
              <a:rPr lang="en-US" altLang="ko-KR" dirty="0"/>
              <a:t>!!!</a:t>
            </a:r>
          </a:p>
          <a:p>
            <a:pPr lvl="2"/>
            <a:r>
              <a:rPr lang="ko-KR" altLang="ko-KR" dirty="0">
                <a:hlinkClick r:id="rId3"/>
              </a:rPr>
              <a:t>https://itastool.tistory.com/38</a:t>
            </a:r>
            <a:r>
              <a:rPr lang="en-US" altLang="ko-KR" dirty="0"/>
              <a:t>  </a:t>
            </a:r>
          </a:p>
          <a:p>
            <a:pPr lvl="2"/>
            <a:endParaRPr lang="ko-KR" altLang="ko-KR" dirty="0"/>
          </a:p>
          <a:p>
            <a:pPr lvl="2"/>
            <a:endParaRPr lang="ko-KR" altLang="en-US" dirty="0"/>
          </a:p>
        </p:txBody>
      </p:sp>
      <p:sp>
        <p:nvSpPr>
          <p:cNvPr id="4"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AWS Certification</a:t>
            </a:r>
            <a:endParaRPr lang="ko-KR" altLang="en-US" dirty="0"/>
          </a:p>
        </p:txBody>
      </p:sp>
      <p:sp>
        <p:nvSpPr>
          <p:cNvPr id="3" name="내용 개체 틀 2"/>
          <p:cNvSpPr>
            <a:spLocks noGrp="1"/>
          </p:cNvSpPr>
          <p:nvPr>
            <p:ph sz="quarter" idx="10"/>
          </p:nvPr>
        </p:nvSpPr>
        <p:spPr/>
        <p:txBody>
          <a:bodyPr/>
          <a:lstStyle/>
          <a:p>
            <a:r>
              <a:rPr lang="en-US" altLang="ko-KR" dirty="0"/>
              <a:t>bit.ly/</a:t>
            </a:r>
            <a:r>
              <a:rPr lang="en-US" altLang="ko-KR" dirty="0" err="1"/>
              <a:t>saaguide</a:t>
            </a:r>
            <a:r>
              <a:rPr lang="en-US" altLang="ko-KR" dirty="0"/>
              <a:t> = https://github.com/serithemage/AWSCertifiedSolutionsArchitectUnofficialStudyGuide</a:t>
            </a:r>
          </a:p>
          <a:p>
            <a:r>
              <a:rPr lang="ko-KR" altLang="en-US" dirty="0"/>
              <a:t>자격증 소개</a:t>
            </a:r>
            <a:endParaRPr lang="en-US" altLang="ko-KR" dirty="0"/>
          </a:p>
          <a:p>
            <a:pPr lvl="1"/>
            <a:r>
              <a:rPr lang="en-US" altLang="ko-KR" dirty="0"/>
              <a:t>https://aws.amazon.com/ko/certification/certification-prep/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r>
              <a:rPr lang="en-US" altLang="ko-KR" dirty="0" err="1"/>
              <a:t>git</a:t>
            </a:r>
            <a:r>
              <a:rPr lang="en-US" altLang="ko-KR" dirty="0"/>
              <a:t> remote add </a:t>
            </a:r>
          </a:p>
          <a:p>
            <a:r>
              <a:rPr lang="en-US" altLang="ko-KR" dirty="0" err="1"/>
              <a:t>git</a:t>
            </a:r>
            <a:r>
              <a:rPr lang="en-US" altLang="ko-KR" dirty="0"/>
              <a:t> push</a:t>
            </a:r>
            <a:endParaRPr lang="ko-KR" altLang="en-US" dirty="0"/>
          </a:p>
        </p:txBody>
      </p:sp>
      <p:sp>
        <p:nvSpPr>
          <p:cNvPr id="16" name="TextBox 15"/>
          <p:cNvSpPr txBox="1"/>
          <p:nvPr/>
        </p:nvSpPr>
        <p:spPr>
          <a:xfrm>
            <a:off x="5553164" y="2025702"/>
            <a:ext cx="2472250" cy="646331"/>
          </a:xfrm>
          <a:prstGeom prst="rect">
            <a:avLst/>
          </a:prstGeom>
          <a:noFill/>
        </p:spPr>
        <p:txBody>
          <a:bodyPr wrap="square" rtlCol="0">
            <a:spAutoFit/>
          </a:bodyPr>
          <a:lstStyle/>
          <a:p>
            <a:r>
              <a:rPr lang="en-US" altLang="ko-KR" dirty="0"/>
              <a:t>deployment center </a:t>
            </a:r>
          </a:p>
          <a:p>
            <a:r>
              <a:rPr lang="en-US" altLang="ko-KR" dirty="0"/>
              <a:t>CI/CD  - GitHub</a:t>
            </a:r>
            <a:endParaRPr lang="ko-KR" altLang="en-US" dirty="0"/>
          </a:p>
        </p:txBody>
      </p:sp>
    </p:spTree>
    <p:extLst>
      <p:ext uri="{BB962C8B-B14F-4D97-AF65-F5344CB8AC3E}">
        <p14:creationId xmlns:p14="http://schemas.microsoft.com/office/powerpoint/2010/main" val="331870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r>
              <a:rPr lang="en-US" altLang="ko-KR" b="1" dirty="0"/>
              <a:t>deploy</a:t>
            </a:r>
            <a:endParaRPr lang="ko-KR" altLang="en-US" b="1" dirty="0"/>
          </a:p>
        </p:txBody>
      </p:sp>
      <p:sp>
        <p:nvSpPr>
          <p:cNvPr id="13" name="TextBox 12"/>
          <p:cNvSpPr txBox="1"/>
          <p:nvPr/>
        </p:nvSpPr>
        <p:spPr>
          <a:xfrm>
            <a:off x="8043169" y="4937998"/>
            <a:ext cx="1269507" cy="646331"/>
          </a:xfrm>
          <a:prstGeom prst="rect">
            <a:avLst/>
          </a:prstGeom>
          <a:noFill/>
        </p:spPr>
        <p:txBody>
          <a:bodyPr wrap="square" rtlCol="0">
            <a:spAutoFit/>
          </a:bodyPr>
          <a:lstStyle/>
          <a:p>
            <a:r>
              <a:rPr lang="en-US" altLang="ko-KR" dirty="0"/>
              <a:t>external </a:t>
            </a:r>
            <a:r>
              <a:rPr lang="en-US" altLang="ko-KR" dirty="0" err="1"/>
              <a:t>git</a:t>
            </a:r>
            <a:endParaRPr lang="ko-KR" altLang="en-US" dirty="0"/>
          </a:p>
        </p:txBody>
      </p:sp>
    </p:spTree>
    <p:extLst>
      <p:ext uri="{BB962C8B-B14F-4D97-AF65-F5344CB8AC3E}">
        <p14:creationId xmlns:p14="http://schemas.microsoft.com/office/powerpoint/2010/main" val="422777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p:txBody>
          <a:bodyPr>
            <a:normAutofit/>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토큰은 </a:t>
            </a:r>
            <a:r>
              <a:rPr lang="en-US" altLang="ko-KR" dirty="0"/>
              <a:t>classic</a:t>
            </a:r>
            <a:r>
              <a:rPr lang="ko-KR" altLang="en-US" dirty="0"/>
              <a:t>으로 생성한 후</a:t>
            </a:r>
            <a:r>
              <a:rPr lang="en-US" altLang="ko-KR" dirty="0"/>
              <a:t>, </a:t>
            </a:r>
            <a:r>
              <a:rPr lang="ko-KR" altLang="en-US" dirty="0"/>
              <a:t>토큰의 접근 영역을 선택합니다</a:t>
            </a:r>
            <a:r>
              <a:rPr lang="en-US" altLang="ko-KR" dirty="0"/>
              <a:t>.</a:t>
            </a:r>
          </a:p>
          <a:p>
            <a:r>
              <a:rPr lang="ko-KR" altLang="en-US" dirty="0"/>
              <a:t>토큰 창으로 다시 돌아가면 개인 토큰키가 존재하며</a:t>
            </a:r>
            <a:r>
              <a:rPr lang="en-US" altLang="ko-KR" dirty="0"/>
              <a:t>, </a:t>
            </a:r>
            <a:r>
              <a:rPr lang="ko-KR" altLang="en-US" dirty="0"/>
              <a:t>이는 본인의 비밀번호를 대체합니다</a:t>
            </a:r>
            <a:endParaRPr lang="en-US" altLang="ko-KR" dirty="0"/>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endParaRPr lang="en-US" altLang="ko" dirty="0"/>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426900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a:t>클라우드</a:t>
            </a:r>
            <a:r>
              <a:rPr lang="ko-KR" altLang="en-US" b="1" dirty="0"/>
              <a:t> 엔지니어 </a:t>
            </a:r>
            <a:endParaRPr lang="ko-KR" altLang="en-US" dirty="0"/>
          </a:p>
        </p:txBody>
      </p:sp>
      <p:graphicFrame>
        <p:nvGraphicFramePr>
          <p:cNvPr id="4" name="내용 개체 틀 3"/>
          <p:cNvGraphicFramePr>
            <a:graphicFrameLocks noGrp="1"/>
          </p:cNvGraphicFramePr>
          <p:nvPr>
            <p:ph idx="1"/>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a:t>Azure</a:t>
            </a:r>
            <a:r>
              <a:rPr lang="ko-KR" altLang="en-US" dirty="0"/>
              <a:t> </a:t>
            </a:r>
            <a:r>
              <a:rPr lang="ko-KR" altLang="en-US" dirty="0" err="1"/>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br>
              <a:rPr lang="en-US" altLang="ko-KR" dirty="0"/>
            </a:br>
            <a:r>
              <a:rPr lang="ko-KR" altLang="en-US" dirty="0"/>
              <a:t>한 달 후 </a:t>
            </a:r>
            <a:r>
              <a:rPr lang="ko-KR" altLang="en-US" dirty="0" err="1"/>
              <a:t>학생계정</a:t>
            </a:r>
            <a:r>
              <a:rPr lang="ko-KR" altLang="en-US" dirty="0"/>
              <a:t> 사용시</a:t>
            </a:r>
          </a:p>
        </p:txBody>
      </p:sp>
      <p:sp>
        <p:nvSpPr>
          <p:cNvPr id="3" name="내용 개체 틀 2"/>
          <p:cNvSpPr>
            <a:spLocks noGrp="1"/>
          </p:cNvSpPr>
          <p:nvPr>
            <p:ph sz="quarter" idx="10"/>
          </p:nvPr>
        </p:nvSpPr>
        <p:spPr/>
        <p:txBody>
          <a:bodyPr/>
          <a:lstStyle/>
          <a:p>
            <a:r>
              <a:rPr lang="en-US" altLang="ko-KR" dirty="0"/>
              <a:t>azure </a:t>
            </a:r>
            <a:r>
              <a:rPr lang="ko-KR" altLang="en-US" dirty="0"/>
              <a:t>학생용</a:t>
            </a:r>
            <a:r>
              <a:rPr lang="en-US" altLang="ko-KR" dirty="0"/>
              <a:t>'</a:t>
            </a:r>
            <a:r>
              <a:rPr lang="ko-KR" altLang="en-US" dirty="0"/>
              <a:t>계정 </a:t>
            </a:r>
            <a:r>
              <a:rPr lang="en-US" altLang="ko-KR" dirty="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클릭</a:t>
            </a:r>
            <a:r>
              <a:rPr lang="en-US" altLang="ko-KR" dirty="0"/>
              <a:t>.</a:t>
            </a:r>
            <a:endParaRPr lang="ko-KR" altLang="en-US" dirty="0"/>
          </a:p>
          <a:p>
            <a:pPr>
              <a:buFont typeface="Wingdings" panose="05000000000000000000" pitchFamily="2" charset="2"/>
              <a:buChar char="ü"/>
            </a:pPr>
            <a:endParaRPr lang="en-US" altLang="ko-KR" dirty="0"/>
          </a:p>
          <a:p>
            <a:r>
              <a:rPr lang="en-US" altLang="ko-KR" dirty="0"/>
              <a:t>azure </a:t>
            </a:r>
            <a:r>
              <a:rPr lang="ko-KR" altLang="en-US" dirty="0"/>
              <a:t>학생용 </a:t>
            </a:r>
            <a:r>
              <a:rPr lang="ko-KR" altLang="en-US" dirty="0" err="1"/>
              <a:t>스타터</a:t>
            </a:r>
            <a:r>
              <a:rPr lang="en-US" altLang="ko-KR" dirty="0"/>
              <a:t>'</a:t>
            </a:r>
            <a:r>
              <a:rPr lang="ko-KR" altLang="en-US" dirty="0"/>
              <a:t>계정 </a:t>
            </a:r>
            <a:endParaRPr lang="en-US" altLang="ko-KR" dirty="0"/>
          </a:p>
          <a:p>
            <a:pPr lvl="1">
              <a:buFont typeface="Wingdings" panose="05000000000000000000" pitchFamily="2" charset="2"/>
              <a:buChar char="ü"/>
            </a:pPr>
            <a:r>
              <a:rPr lang="en-US" altLang="ko-KR" dirty="0"/>
              <a:t>storage account </a:t>
            </a:r>
            <a:r>
              <a:rPr lang="ko-KR" altLang="en-US" dirty="0"/>
              <a:t>등과 같은 사용할 수 없는 기능 있음 </a:t>
            </a:r>
          </a:p>
        </p:txBody>
      </p:sp>
    </p:spTree>
    <p:extLst>
      <p:ext uri="{BB962C8B-B14F-4D97-AF65-F5344CB8AC3E}">
        <p14:creationId xmlns:p14="http://schemas.microsoft.com/office/powerpoint/2010/main" val="1495144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016050-12B7-2261-67F4-B6B68A6CB1EB}"/>
              </a:ext>
            </a:extLst>
          </p:cNvPr>
          <p:cNvSpPr>
            <a:spLocks noGrp="1"/>
          </p:cNvSpPr>
          <p:nvPr>
            <p:ph type="title"/>
          </p:nvPr>
        </p:nvSpPr>
        <p:spPr/>
        <p:txBody>
          <a:bodyPr>
            <a:normAutofit fontScale="90000"/>
          </a:bodyPr>
          <a:lstStyle/>
          <a:p>
            <a:endParaRPr lang="ko-KR" altLang="en-US"/>
          </a:p>
        </p:txBody>
      </p:sp>
      <p:sp>
        <p:nvSpPr>
          <p:cNvPr id="3" name="내용 개체 틀 2">
            <a:extLst>
              <a:ext uri="{FF2B5EF4-FFF2-40B4-BE49-F238E27FC236}">
                <a16:creationId xmlns:a16="http://schemas.microsoft.com/office/drawing/2014/main" id="{DB5B1A77-5A45-5C99-58CF-84E1D4588FB5}"/>
              </a:ext>
            </a:extLst>
          </p:cNvPr>
          <p:cNvSpPr>
            <a:spLocks noGrp="1"/>
          </p:cNvSpPr>
          <p:nvPr>
            <p:ph sz="quarter" idx="10"/>
          </p:nvPr>
        </p:nvSpPr>
        <p:spPr/>
        <p:txBody>
          <a:bodyPr/>
          <a:lstStyle/>
          <a:p>
            <a:r>
              <a:rPr lang="en-US" altLang="ko-KR" dirty="0"/>
              <a:t>https://www.silla.ac.kr/ko/index.php?pCode=office365</a:t>
            </a:r>
          </a:p>
          <a:p>
            <a:r>
              <a:rPr lang="en-US" altLang="ko-KR" dirty="0"/>
              <a:t>@sillain.ac.kr </a:t>
            </a:r>
            <a:r>
              <a:rPr lang="ko-KR" altLang="en-US" dirty="0"/>
              <a:t>계정생성 안내 페이지입니다</a:t>
            </a:r>
            <a:r>
              <a:rPr lang="en-US" altLang="ko-KR" dirty="0"/>
              <a:t>. </a:t>
            </a:r>
            <a:r>
              <a:rPr lang="ko-KR" altLang="en-US" dirty="0"/>
              <a:t>이용안내 방법 보고 계정 만들어서</a:t>
            </a:r>
          </a:p>
          <a:p>
            <a:endParaRPr lang="ko-KR" altLang="en-US" dirty="0"/>
          </a:p>
          <a:p>
            <a:r>
              <a:rPr lang="en-US" altLang="ko-KR" dirty="0"/>
              <a:t>https://azure.microsoft.com/ko-kr/free/students/</a:t>
            </a:r>
          </a:p>
          <a:p>
            <a:endParaRPr lang="en-US" altLang="ko-KR" dirty="0"/>
          </a:p>
          <a:p>
            <a:r>
              <a:rPr lang="ko-KR" altLang="en-US" dirty="0"/>
              <a:t>여기서 로그인하고 학생계정 검토 후 사용하면 구독에 </a:t>
            </a:r>
            <a:r>
              <a:rPr lang="en-US" altLang="ko-KR" dirty="0"/>
              <a:t>Azure for Students </a:t>
            </a:r>
            <a:r>
              <a:rPr lang="ko-KR" altLang="en-US" dirty="0"/>
              <a:t>사용 가능합니다</a:t>
            </a:r>
            <a:r>
              <a:rPr lang="en-US" altLang="ko-KR" dirty="0"/>
              <a:t>.</a:t>
            </a:r>
            <a:endParaRPr lang="ko-KR" altLang="en-US" dirty="0"/>
          </a:p>
        </p:txBody>
      </p:sp>
    </p:spTree>
    <p:extLst>
      <p:ext uri="{BB962C8B-B14F-4D97-AF65-F5344CB8AC3E}">
        <p14:creationId xmlns:p14="http://schemas.microsoft.com/office/powerpoint/2010/main" val="423088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a:t>웹 기반 서비스</a:t>
            </a:r>
            <a:r>
              <a:rPr lang="en-US" altLang="ko-KR"/>
              <a:t>(SaaS)</a:t>
            </a:r>
            <a:r>
              <a:rPr lang="ko-KR" altLang="en-US"/>
              <a:t>개발을 위한 </a:t>
            </a:r>
            <a:r>
              <a:rPr lang="en-US" altLang="ko-KR"/>
              <a:t>DevOps </a:t>
            </a:r>
            <a:r>
              <a:rPr lang="ko-KR" altLang="en-US"/>
              <a:t>워크샵</a:t>
            </a:r>
            <a:endParaRPr lang="ko-KR" altLang="en-US" dirty="0"/>
          </a:p>
        </p:txBody>
      </p:sp>
      <p:sp>
        <p:nvSpPr>
          <p:cNvPr id="3" name="Content Placeholder 2"/>
          <p:cNvSpPr>
            <a:spLocks noGrp="1"/>
          </p:cNvSpPr>
          <p:nvPr>
            <p:ph sz="quarter" idx="15"/>
          </p:nvPr>
        </p:nvSpPr>
        <p:spPr/>
        <p:txBody>
          <a:bodyPr/>
          <a:lstStyle/>
          <a:p>
            <a:r>
              <a:rPr lang="en-US" altLang="ko-KR" dirty="0"/>
              <a:t>| DevOps </a:t>
            </a:r>
            <a:r>
              <a:rPr lang="ko-KR" altLang="en-US" dirty="0"/>
              <a:t>워크샵 제공</a:t>
            </a:r>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9149A89A-9799-39C0-47A7-1C9A9FD4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711"/>
            <a:ext cx="12192000" cy="5394578"/>
          </a:xfrm>
          <a:prstGeom prst="rect">
            <a:avLst/>
          </a:prstGeom>
        </p:spPr>
      </p:pic>
    </p:spTree>
    <p:extLst>
      <p:ext uri="{BB962C8B-B14F-4D97-AF65-F5344CB8AC3E}">
        <p14:creationId xmlns:p14="http://schemas.microsoft.com/office/powerpoint/2010/main" val="211869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44F43969-4196-B18D-F9D1-FACEE6C41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75"/>
            <a:ext cx="12192000" cy="5429250"/>
          </a:xfrm>
          <a:prstGeom prst="rect">
            <a:avLst/>
          </a:prstGeom>
        </p:spPr>
      </p:pic>
    </p:spTree>
    <p:extLst>
      <p:ext uri="{BB962C8B-B14F-4D97-AF65-F5344CB8AC3E}">
        <p14:creationId xmlns:p14="http://schemas.microsoft.com/office/powerpoint/2010/main" val="1656451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A0C2A89-614E-725E-5E69-F0195386CFF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13BC116-A453-0F9B-39EC-DD515C9F1E87}"/>
              </a:ext>
            </a:extLst>
          </p:cNvPr>
          <p:cNvSpPr>
            <a:spLocks noGrp="1"/>
          </p:cNvSpPr>
          <p:nvPr>
            <p:ph idx="1"/>
          </p:nvPr>
        </p:nvSpPr>
        <p:spPr/>
        <p:txBody>
          <a:bodyPr/>
          <a:lstStyle/>
          <a:p>
            <a:r>
              <a:rPr lang="en-US" altLang="ko-KR" dirty="0"/>
              <a:t>Azure subscription 1</a:t>
            </a:r>
          </a:p>
          <a:p>
            <a:r>
              <a:rPr lang="en-US" altLang="ko-KR" dirty="0"/>
              <a:t>Azure for student </a:t>
            </a:r>
          </a:p>
          <a:p>
            <a:r>
              <a:rPr lang="en-US" altLang="ko-KR" dirty="0"/>
              <a:t>Subscription</a:t>
            </a:r>
          </a:p>
          <a:p>
            <a:r>
              <a:rPr lang="en-US" altLang="ko-KR" dirty="0"/>
              <a:t>Education</a:t>
            </a:r>
            <a:endParaRPr lang="ko-KR" altLang="en-US" dirty="0"/>
          </a:p>
        </p:txBody>
      </p:sp>
    </p:spTree>
    <p:extLst>
      <p:ext uri="{BB962C8B-B14F-4D97-AF65-F5344CB8AC3E}">
        <p14:creationId xmlns:p14="http://schemas.microsoft.com/office/powerpoint/2010/main" val="288796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042447E5-E138-EB99-F9F7-C3619B9B8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195"/>
            <a:ext cx="12192000" cy="5315610"/>
          </a:xfrm>
          <a:prstGeom prst="rect">
            <a:avLst/>
          </a:prstGeom>
        </p:spPr>
      </p:pic>
      <p:pic>
        <p:nvPicPr>
          <p:cNvPr id="5" name="그림 4" descr="텍스트이(가) 표시된 사진&#10;&#10;자동 생성된 설명">
            <a:extLst>
              <a:ext uri="{FF2B5EF4-FFF2-40B4-BE49-F238E27FC236}">
                <a16:creationId xmlns:a16="http://schemas.microsoft.com/office/drawing/2014/main" id="{3005296B-BE63-F277-D782-87FC9E52C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7805"/>
            <a:ext cx="12192000" cy="5682389"/>
          </a:xfrm>
          <a:prstGeom prst="rect">
            <a:avLst/>
          </a:prstGeom>
        </p:spPr>
      </p:pic>
    </p:spTree>
    <p:extLst>
      <p:ext uri="{BB962C8B-B14F-4D97-AF65-F5344CB8AC3E}">
        <p14:creationId xmlns:p14="http://schemas.microsoft.com/office/powerpoint/2010/main" val="453923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Resource group</a:t>
            </a:r>
          </a:p>
          <a:p>
            <a:pPr marL="342900" indent="-342900">
              <a:buFont typeface="Wingdings" panose="05000000000000000000" pitchFamily="2" charset="2"/>
              <a:buChar char="§"/>
            </a:pPr>
            <a:r>
              <a:rPr lang="en-US" altLang="ko-KR" sz="2800" dirty="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a:t>VM </a:t>
            </a:r>
            <a:endParaRPr lang="ko-KR" altLang="en-US" dirty="0"/>
          </a:p>
        </p:txBody>
      </p:sp>
      <p:sp>
        <p:nvSpPr>
          <p:cNvPr id="4" name="내용 개체 틀 3"/>
          <p:cNvSpPr>
            <a:spLocks noGrp="1"/>
          </p:cNvSpPr>
          <p:nvPr>
            <p:ph idx="1"/>
          </p:nvPr>
        </p:nvSpPr>
        <p:spPr/>
        <p:txBody>
          <a:bodyPr>
            <a:normAutofit/>
          </a:bodyPr>
          <a:lstStyle/>
          <a:p>
            <a:r>
              <a:rPr lang="en-US" altLang="ko" dirty="0"/>
              <a:t>provides its own virtual hardware including CPUs, memory, hard disk, network interfaces and other devices</a:t>
            </a:r>
            <a:endParaRPr lang="ko" altLang="en-US" dirty="0"/>
          </a:p>
          <a:p>
            <a:r>
              <a:rPr lang="en-US" altLang="ko" dirty="0"/>
              <a:t>IaaS</a:t>
            </a:r>
            <a:endParaRPr lang="ko" altLang="en-US" dirty="0"/>
          </a:p>
          <a:p>
            <a:r>
              <a:rPr lang="en-US" altLang="ko" dirty="0"/>
              <a:t>can run any application/scenario</a:t>
            </a:r>
            <a:endParaRPr lang="ko" altLang="en-US" dirty="0"/>
          </a:p>
          <a:p>
            <a:pPr lvl="1"/>
            <a:r>
              <a:rPr lang="en-US" altLang="ko" dirty="0"/>
              <a:t> web app &amp; web services,</a:t>
            </a:r>
            <a:endParaRPr lang="ko" altLang="en-US" dirty="0"/>
          </a:p>
          <a:p>
            <a:pPr lvl="1"/>
            <a:r>
              <a:rPr lang="en-US" altLang="ko" dirty="0"/>
              <a:t>databases, desktop 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함수</a:t>
              </a: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VM - webserver</a:t>
            </a:r>
            <a:endParaRPr lang="ko-KR" altLang="en-US" dirty="0"/>
          </a:p>
        </p:txBody>
      </p:sp>
      <p:sp>
        <p:nvSpPr>
          <p:cNvPr id="3" name="내용 개체 틀 2"/>
          <p:cNvSpPr>
            <a:spLocks noGrp="1"/>
          </p:cNvSpPr>
          <p:nvPr>
            <p:ph sz="quarter" idx="10"/>
          </p:nvPr>
        </p:nvSpPr>
        <p:spPr>
          <a:xfrm>
            <a:off x="539495" y="1060515"/>
            <a:ext cx="10975345" cy="5367994"/>
          </a:xfrm>
        </p:spPr>
        <p:txBody>
          <a:bodyPr>
            <a:normAutofit fontScale="62500" lnSpcReduction="20000"/>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a:t>
            </a:r>
            <a:r>
              <a:rPr lang="en-US" altLang="ko-KR" dirty="0">
                <a:sym typeface="Wingdings" panose="05000000000000000000" pitchFamily="2" charset="2"/>
              </a:rPr>
              <a:t> index.html</a:t>
            </a:r>
            <a:endParaRPr lang="en-US" altLang="ko-KR" dirty="0"/>
          </a:p>
          <a:p>
            <a:pPr lvl="1" latinLnBrk="0"/>
            <a:r>
              <a:rPr lang="en-US" altLang="ko-KR" dirty="0" err="1"/>
              <a:t>sudo</a:t>
            </a:r>
            <a:r>
              <a:rPr lang="en-US" altLang="ko-KR" dirty="0"/>
              <a:t> </a:t>
            </a:r>
            <a:r>
              <a:rPr lang="en-US" altLang="ko-KR" dirty="0" err="1"/>
              <a:t>su</a:t>
            </a:r>
            <a:endParaRPr lang="en-US" altLang="ko-KR" dirty="0"/>
          </a:p>
          <a:p>
            <a:pPr lvl="1"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1" latinLnBrk="0"/>
            <a:endParaRPr lang="en-US" altLang="ko-KR" dirty="0"/>
          </a:p>
          <a:p>
            <a:pPr latinLnBrk="0"/>
            <a:r>
              <a:rPr lang="en-US" altLang="ko-KR" dirty="0"/>
              <a:t>Linux webserver (</a:t>
            </a:r>
            <a:r>
              <a:rPr lang="en-US" altLang="ko-KR" dirty="0" err="1"/>
              <a:t>Redhat</a:t>
            </a:r>
            <a:r>
              <a:rPr lang="en-US" altLang="ko-KR" dirty="0"/>
              <a:t>, CentOS)</a:t>
            </a:r>
          </a:p>
          <a:p>
            <a:pPr lvl="1" latinLnBrk="0"/>
            <a:r>
              <a:rPr lang="en-US" altLang="ko-KR" dirty="0"/>
              <a:t>$yum install </a:t>
            </a:r>
            <a:r>
              <a:rPr lang="en-US" altLang="ko-KR" dirty="0" err="1"/>
              <a:t>httpd</a:t>
            </a:r>
            <a:endParaRPr lang="en-US" altLang="ko-KR" dirty="0"/>
          </a:p>
          <a:p>
            <a:pPr lvl="1" latinLnBrk="0"/>
            <a:r>
              <a:rPr lang="en-US" altLang="ko-KR" dirty="0"/>
              <a:t>$service </a:t>
            </a:r>
            <a:r>
              <a:rPr lang="en-US" altLang="ko-KR" dirty="0" err="1"/>
              <a:t>httpd</a:t>
            </a:r>
            <a:r>
              <a:rPr lang="en-US" altLang="ko-KR" dirty="0"/>
              <a:t> start </a:t>
            </a:r>
          </a:p>
          <a:p>
            <a:pPr lvl="1" latinLnBrk="0"/>
            <a:r>
              <a:rPr lang="en-US" altLang="ko-KR" dirty="0"/>
              <a:t>….</a:t>
            </a:r>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a:t>&lt;body&gt;</a:t>
            </a:r>
            <a:r>
              <a:rPr lang="pt-BR" altLang="ko" dirty="0"/>
              <a:t>&lt;h1&gt;welcome  Azure  VM web page !!&lt;/h1&gt;</a:t>
            </a:r>
            <a:endParaRPr lang="ko" altLang="en-US" dirty="0"/>
          </a:p>
          <a:p>
            <a:pPr lvl="1"/>
            <a:r>
              <a:rPr lang="en-US" altLang="ko" dirty="0"/>
              <a:t>&lt;/body&gt;</a:t>
            </a:r>
            <a:endParaRPr lang="ko" altLang="en-US" dirty="0"/>
          </a:p>
          <a:p>
            <a:r>
              <a:rPr lang="en-US" altLang="ko" dirty="0"/>
              <a:t>&lt;/html&gt; </a:t>
            </a:r>
          </a:p>
          <a:p>
            <a:endParaRPr lang="en-US" altLang="ko" dirty="0"/>
          </a:p>
          <a:p>
            <a:r>
              <a:rPr lang="en-US" altLang="ko-KR" dirty="0">
                <a:hlinkClick r:id="rId2"/>
              </a:rPr>
              <a:t>ChatGPT (openai.com)</a:t>
            </a:r>
            <a:r>
              <a:rPr lang="en-US" altLang="ko-KR" dirty="0"/>
              <a:t>  </a:t>
            </a:r>
            <a:r>
              <a:rPr lang="en-US" altLang="ko-KR" dirty="0">
                <a:sym typeface="Wingdings" panose="05000000000000000000" pitchFamily="2" charset="2"/>
              </a:rPr>
              <a:t> Try</a:t>
            </a:r>
            <a:r>
              <a:rPr lang="ko-KR" altLang="en-US" dirty="0">
                <a:sym typeface="Wingdings" panose="05000000000000000000" pitchFamily="2" charset="2"/>
              </a:rPr>
              <a:t> </a:t>
            </a:r>
            <a:r>
              <a:rPr lang="en-US" altLang="ko-KR" dirty="0" err="1">
                <a:sym typeface="Wingdings" panose="05000000000000000000" pitchFamily="2" charset="2"/>
              </a:rPr>
              <a:t>chatgpt</a:t>
            </a:r>
            <a:endParaRPr lang="ko" altLang="en-US" dirty="0"/>
          </a:p>
          <a:p>
            <a:pPr lvl="1"/>
            <a:endParaRPr lang="ko-KR" altLang="en-US" dirty="0"/>
          </a:p>
        </p:txBody>
      </p:sp>
    </p:spTree>
    <p:extLst>
      <p:ext uri="{BB962C8B-B14F-4D97-AF65-F5344CB8AC3E}">
        <p14:creationId xmlns:p14="http://schemas.microsoft.com/office/powerpoint/2010/main" val="916339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(centos,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1768206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(Centos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3290914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normAutofit lnSpcReduction="10000"/>
          </a:bodyPr>
          <a:lstStyle/>
          <a:p>
            <a:r>
              <a:rPr lang="en-US" altLang="ko-KR" dirty="0"/>
              <a:t>FileZilla</a:t>
            </a:r>
          </a:p>
          <a:p>
            <a:pPr lvl="1"/>
            <a:r>
              <a:rPr lang="en-US" altLang="ko-KR" dirty="0">
                <a:hlinkClick r:id="rId2"/>
              </a:rPr>
              <a:t>https://filezilla-project.org/download.php</a:t>
            </a:r>
            <a:endParaRPr lang="en-US" altLang="ko-KR" dirty="0"/>
          </a:p>
          <a:p>
            <a:r>
              <a:rPr lang="en-US" altLang="ko-KR" dirty="0"/>
              <a:t>Sublime</a:t>
            </a:r>
          </a:p>
          <a:p>
            <a:pPr lvl="1"/>
            <a:r>
              <a:rPr lang="en-US" altLang="ko-KR" dirty="0"/>
              <a:t>https://www.sublimetext.com/3</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559751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FileZilla</a:t>
            </a:r>
          </a:p>
          <a:p>
            <a:r>
              <a:rPr lang="en-US" altLang="ko-KR" dirty="0"/>
              <a:t>cp ~cwro777/index.html  /var/www/html/.</a:t>
            </a:r>
          </a:p>
          <a:p>
            <a:pPr marL="0" indent="0">
              <a:buNone/>
            </a:pPr>
            <a:r>
              <a:rPr lang="en-US" altLang="ko-KR" dirty="0"/>
              <a:t>     //  cp /home/cwro777/index.html /var/www/html/.</a:t>
            </a:r>
          </a:p>
          <a:p>
            <a:pPr marL="0" indent="0">
              <a:buNone/>
            </a:pPr>
            <a:endParaRPr lang="ko-KR" altLang="en-US" dirty="0"/>
          </a:p>
        </p:txBody>
      </p:sp>
    </p:spTree>
    <p:extLst>
      <p:ext uri="{BB962C8B-B14F-4D97-AF65-F5344CB8AC3E}">
        <p14:creationId xmlns:p14="http://schemas.microsoft.com/office/powerpoint/2010/main" val="335913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VM - webserver</a:t>
            </a:r>
            <a:endParaRPr lang="ko-KR" altLang="en-US" dirty="0"/>
          </a:p>
        </p:txBody>
      </p:sp>
      <p:sp>
        <p:nvSpPr>
          <p:cNvPr id="3" name="내용 개체 틀 2"/>
          <p:cNvSpPr>
            <a:spLocks noGrp="1"/>
          </p:cNvSpPr>
          <p:nvPr>
            <p:ph idx="1"/>
          </p:nvPr>
        </p:nvSpPr>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  // x</a:t>
            </a:r>
            <a:endParaRPr lang="ko-KR" altLang="ko-KR" dirty="0"/>
          </a:p>
          <a:p>
            <a:endParaRPr lang="ko-KR" altLang="en-US" dirty="0"/>
          </a:p>
        </p:txBody>
      </p:sp>
    </p:spTree>
    <p:extLst>
      <p:ext uri="{BB962C8B-B14F-4D97-AF65-F5344CB8AC3E}">
        <p14:creationId xmlns:p14="http://schemas.microsoft.com/office/powerpoint/2010/main" val="61948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261900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a:p>
          <a:p>
            <a:r>
              <a:rPr lang="en-US" altLang="ko-KR" dirty="0"/>
              <a:t>deploy</a:t>
            </a:r>
            <a:endParaRPr lang="en-US" altLang="ko-KR" dirty="0">
              <a:solidFill>
                <a:srgbClr val="FF0000"/>
              </a:solidFill>
            </a:endParaRP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cwro7777--password 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p>
          <a:p>
            <a:endParaRPr lang="en-US" altLang="ko-KR" dirty="0"/>
          </a:p>
        </p:txBody>
      </p:sp>
    </p:spTree>
    <p:extLst>
      <p:ext uri="{BB962C8B-B14F-4D97-AF65-F5344CB8AC3E}">
        <p14:creationId xmlns:p14="http://schemas.microsoft.com/office/powerpoint/2010/main" val="1799701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Azure </a:t>
            </a:r>
            <a:r>
              <a:rPr lang="en-US" altLang="ko-KR" sz="4800" dirty="0" err="1">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a:t>IoTHub</a:t>
            </a:r>
            <a:endParaRPr lang="en-US" altLang="ko-KR" sz="2800" dirty="0"/>
          </a:p>
          <a:p>
            <a:pPr marL="342900" indent="-342900">
              <a:buFont typeface="Wingdings" panose="05000000000000000000" pitchFamily="2" charset="2"/>
              <a:buChar char="§"/>
            </a:pPr>
            <a:r>
              <a:rPr lang="en-US" altLang="ko-KR" sz="2800" dirty="0"/>
              <a:t>Stream Analytic Jobs</a:t>
            </a:r>
          </a:p>
          <a:p>
            <a:pPr marL="342900" indent="-342900">
              <a:buFont typeface="Wingdings" panose="05000000000000000000" pitchFamily="2" charset="2"/>
              <a:buChar char="§"/>
            </a:pPr>
            <a:r>
              <a:rPr lang="en-US" altLang="ko-KR" sz="2800" dirty="0" err="1"/>
              <a:t>IoT</a:t>
            </a:r>
            <a:r>
              <a:rPr lang="en-US" altLang="ko-KR" sz="2800" dirty="0"/>
              <a:t> : </a:t>
            </a:r>
          </a:p>
          <a:p>
            <a:pPr marL="342900" indent="-342900">
              <a:buFont typeface="Wingdings" panose="05000000000000000000" pitchFamily="2" charset="2"/>
              <a:buChar char="§"/>
            </a:pPr>
            <a:r>
              <a:rPr lang="en-US" altLang="ko-KR" sz="2800" dirty="0"/>
              <a:t>Storage Explorer</a:t>
            </a:r>
          </a:p>
          <a:p>
            <a:pPr marL="342900" indent="-342900">
              <a:buFont typeface="Wingdings" panose="05000000000000000000" pitchFamily="2" charset="2"/>
              <a:buChar char="§"/>
            </a:pPr>
            <a:r>
              <a:rPr lang="en-US" altLang="ko-KR" sz="2800" dirty="0"/>
              <a:t>Storage Account</a:t>
            </a:r>
          </a:p>
          <a:p>
            <a:pPr marL="342900" indent="-342900">
              <a:buFont typeface="Wingdings" panose="05000000000000000000" pitchFamily="2" charset="2"/>
              <a:buChar char="§"/>
            </a:pPr>
            <a:r>
              <a:rPr lang="en-US" altLang="ko-KR" sz="2800" dirty="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err="1"/>
              <a:t>IoT</a:t>
            </a:r>
            <a:endParaRPr lang="ko-KR" altLang="en-US" dirty="0"/>
          </a:p>
        </p:txBody>
      </p:sp>
      <p:sp>
        <p:nvSpPr>
          <p:cNvPr id="3" name="내용 개체 틀 2"/>
          <p:cNvSpPr>
            <a:spLocks noGrp="1"/>
          </p:cNvSpPr>
          <p:nvPr>
            <p:ph idx="1"/>
          </p:nvPr>
        </p:nvSpPr>
        <p:spPr/>
        <p:txBody>
          <a:bodyPr/>
          <a:lstStyle/>
          <a:p>
            <a:r>
              <a:rPr lang="en-US" altLang="ko-KR" dirty="0" err="1"/>
              <a:t>IoT</a:t>
            </a:r>
            <a:r>
              <a:rPr lang="en-US" altLang="ko-KR" dirty="0"/>
              <a:t> Hub</a:t>
            </a:r>
          </a:p>
          <a:p>
            <a:pPr lvl="1"/>
            <a:r>
              <a:rPr lang="en-US" altLang="ko-KR" dirty="0"/>
              <a:t>PaaS</a:t>
            </a:r>
          </a:p>
          <a:p>
            <a:pPr lvl="1"/>
            <a:r>
              <a:rPr lang="en-US" altLang="ko-KR" dirty="0"/>
              <a:t>Managed service for bidirectional communication with </a:t>
            </a:r>
            <a:r>
              <a:rPr lang="en-US" altLang="ko-KR" dirty="0" err="1"/>
              <a:t>IoT</a:t>
            </a:r>
            <a:r>
              <a:rPr lang="en-US" altLang="ko-KR" dirty="0"/>
              <a:t> devices</a:t>
            </a:r>
          </a:p>
          <a:p>
            <a:r>
              <a:rPr lang="en-US" altLang="ko-KR" dirty="0" err="1"/>
              <a:t>IoT</a:t>
            </a:r>
            <a:r>
              <a:rPr lang="en-US" altLang="ko-KR" dirty="0"/>
              <a:t> Central</a:t>
            </a:r>
          </a:p>
          <a:p>
            <a:pPr lvl="1"/>
            <a:r>
              <a:rPr lang="en-US" altLang="ko-KR" dirty="0"/>
              <a:t>SaaS</a:t>
            </a:r>
          </a:p>
          <a:p>
            <a:pPr lvl="1"/>
            <a:r>
              <a:rPr lang="en-US" altLang="ko-KR" dirty="0" err="1"/>
              <a:t>IoT</a:t>
            </a:r>
            <a:r>
              <a:rPr lang="en-US" altLang="ko-KR" dirty="0"/>
              <a:t> </a:t>
            </a:r>
            <a:r>
              <a:rPr lang="en-US" altLang="ko-KR" dirty="0" err="1"/>
              <a:t>appplicational</a:t>
            </a:r>
            <a:r>
              <a:rPr lang="en-US" altLang="ko-KR" dirty="0"/>
              <a:t> platform, dozen of </a:t>
            </a:r>
            <a:r>
              <a:rPr lang="en-US" altLang="ko-KR" dirty="0" err="1"/>
              <a:t>functionalitiespproach</a:t>
            </a:r>
            <a:endParaRPr lang="en-US" altLang="ko-KR" dirty="0"/>
          </a:p>
          <a:p>
            <a:r>
              <a:rPr lang="en-US" altLang="ko-KR" dirty="0"/>
              <a:t>Azure Sphere</a:t>
            </a:r>
          </a:p>
          <a:p>
            <a:pPr lvl="1"/>
            <a:r>
              <a:rPr lang="en-US" altLang="ko-KR" dirty="0"/>
              <a:t>End-2-end approach for building secure </a:t>
            </a:r>
            <a:r>
              <a:rPr lang="en-US" altLang="ko-KR" dirty="0" err="1"/>
              <a:t>IoT</a:t>
            </a:r>
            <a:r>
              <a:rPr lang="en-US" altLang="ko-KR" dirty="0"/>
              <a:t> solutions</a:t>
            </a:r>
            <a:endParaRPr lang="ko-KR" altLang="en-US" dirty="0"/>
          </a:p>
        </p:txBody>
      </p:sp>
    </p:spTree>
    <p:extLst>
      <p:ext uri="{BB962C8B-B14F-4D97-AF65-F5344CB8AC3E}">
        <p14:creationId xmlns:p14="http://schemas.microsoft.com/office/powerpoint/2010/main" val="3706926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Sphere Module ( </a:t>
            </a:r>
            <a:r>
              <a:rPr kumimoji="0" lang="ko-KR" alt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PDM 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모든 센서 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Detection</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지속적인 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97" y="1219200"/>
            <a:ext cx="8031828" cy="5557157"/>
          </a:xfrm>
          <a:prstGeom prst="rect">
            <a:avLst/>
          </a:prstGeom>
        </p:spPr>
      </p:pic>
    </p:spTree>
    <p:extLst>
      <p:ext uri="{BB962C8B-B14F-4D97-AF65-F5344CB8AC3E}">
        <p14:creationId xmlns:p14="http://schemas.microsoft.com/office/powerpoint/2010/main" val="2734010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b="1" dirty="0"/>
            </a:br>
            <a:r>
              <a:rPr lang="en-US" altLang="ko-KR" b="1" dirty="0"/>
              <a:t>Raspberry Pi </a:t>
            </a:r>
            <a:r>
              <a:rPr lang="ko-KR" altLang="en-US" b="1" dirty="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pPr lvl="1"/>
            <a:r>
              <a:rPr lang="en-US" altLang="ko-KR" dirty="0">
                <a:hlinkClick r:id="rId2"/>
              </a:rPr>
              <a:t>https://azure-samples.github.io/raspberry-pi-web-simulator/#getstarted</a:t>
            </a:r>
            <a:endParaRPr lang="en-US" altLang="ko-KR" dirty="0"/>
          </a:p>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3"/>
              </a:rPr>
              <a:t>https://www.taygan.co/blog/2018/03/12/streaming-sensor-data-in-real-time-with-azure-iot-hub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a:p>
          <a:p>
            <a:pPr lvl="1" latinLnBrk="0"/>
            <a:r>
              <a:rPr lang="ko-KR" altLang="ko-KR" dirty="0"/>
              <a:t>다운로드 : </a:t>
            </a:r>
            <a:r>
              <a:rPr lang="ko-KR" altLang="ko-KR" dirty="0">
                <a:hlinkClick r:id="rId2"/>
              </a:rPr>
              <a:t>https://azure.microsoft.com/ko-kr/features/storage-explorer/</a:t>
            </a:r>
            <a:endParaRPr lang="en-US" altLang="ko-KR" dirty="0"/>
          </a:p>
          <a:p>
            <a:pPr lvl="2" latinLnBrk="0"/>
            <a:r>
              <a:rPr lang="en-US" altLang="ko-KR" dirty="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Arduino</a:t>
            </a:r>
            <a:r>
              <a:rPr lang="ko-KR" altLang="en-US" dirty="0"/>
              <a:t> </a:t>
            </a:r>
            <a:r>
              <a:rPr lang="en-US" altLang="ko-KR" dirty="0"/>
              <a:t>nano IoT</a:t>
            </a:r>
            <a:endParaRPr lang="ko-KR" altLang="en-US" dirty="0"/>
          </a:p>
        </p:txBody>
      </p:sp>
      <p:sp>
        <p:nvSpPr>
          <p:cNvPr id="3" name="내용 개체 틀 2"/>
          <p:cNvSpPr>
            <a:spLocks noGrp="1"/>
          </p:cNvSpPr>
          <p:nvPr>
            <p:ph idx="1"/>
          </p:nvPr>
        </p:nvSpPr>
        <p:spPr>
          <a:xfrm>
            <a:off x="539495" y="1435608"/>
            <a:ext cx="11135054" cy="4880132"/>
          </a:xfrm>
        </p:spPr>
        <p:txBody>
          <a:bodyPr>
            <a:normAutofit/>
          </a:bodyPr>
          <a:lstStyle/>
          <a:p>
            <a:pPr>
              <a:lnSpc>
                <a:spcPct val="150000"/>
              </a:lnSpc>
            </a:pPr>
            <a:r>
              <a:rPr lang="ko-KR" altLang="en-US" sz="2800">
                <a:latin typeface="맑은 고딕" panose="020B0503020000020004" pitchFamily="50" charset="-127"/>
                <a:ea typeface="맑은 고딕" panose="020B0503020000020004" pitchFamily="50" charset="-127"/>
              </a:rPr>
              <a:t>라이브러리 </a:t>
            </a:r>
            <a:r>
              <a:rPr lang="ko-KR" altLang="en-US" sz="2800">
                <a:latin typeface="맑은 고딕" panose="020B0503020000020004" pitchFamily="50" charset="-127"/>
              </a:rPr>
              <a:t>매니저</a:t>
            </a:r>
            <a:r>
              <a:rPr lang="en-US" altLang="ko-KR" sz="280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wifinina</a:t>
            </a:r>
            <a:r>
              <a:rPr lang="en-US" altLang="ko-KR" sz="2800" dirty="0">
                <a:latin typeface="맑은 고딕" panose="020B0503020000020004" pitchFamily="50" charset="-127"/>
                <a:ea typeface="맑은 고딕" panose="020B0503020000020004" pitchFamily="50" charset="-127"/>
              </a:rPr>
              <a:t>, , LSM6DS3</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보드 매니저 </a:t>
            </a:r>
            <a:r>
              <a:rPr lang="it-IT" altLang="ko-KR" sz="2800" dirty="0">
                <a:latin typeface="맑은 고딕" panose="020B0503020000020004" pitchFamily="50" charset="-127"/>
                <a:ea typeface="맑은 고딕" panose="020B0503020000020004" pitchFamily="50" charset="-127"/>
              </a:rPr>
              <a:t>= nano 33/ ardino 33 ble (</a:t>
            </a:r>
            <a:r>
              <a:rPr lang="ko-KR" altLang="en-US" sz="2800" dirty="0">
                <a:latin typeface="맑은 고딕" panose="020B0503020000020004" pitchFamily="50" charset="-127"/>
                <a:ea typeface="맑은 고딕" panose="020B0503020000020004" pitchFamily="50" charset="-127"/>
              </a:rPr>
              <a:t>아님</a:t>
            </a:r>
            <a:r>
              <a:rPr lang="en-US" altLang="ko-KR" sz="2800" dirty="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arduino</a:t>
            </a:r>
            <a:r>
              <a:rPr lang="en-US" altLang="ko-KR" sz="2800" dirty="0">
                <a:latin typeface="맑은 고딕" panose="020B0503020000020004" pitchFamily="50" charset="-127"/>
                <a:ea typeface="맑은 고딕" panose="020B0503020000020004" pitchFamily="50" charset="-127"/>
              </a:rPr>
              <a:t> SAMD Boards(32-bits ARM Cortex-M0+) </a:t>
            </a:r>
            <a:r>
              <a:rPr lang="en-US" altLang="ko-KR" sz="2800" dirty="0">
                <a:latin typeface="맑은 고딕" panose="020B0503020000020004" pitchFamily="50" charset="-127"/>
                <a:ea typeface="맑은 고딕" panose="020B0503020000020004" pitchFamily="50" charset="-127"/>
                <a:sym typeface="Wingdings" panose="05000000000000000000" pitchFamily="2" charset="2"/>
              </a:rPr>
              <a:t> Arduino nano IoT</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포트</a:t>
            </a:r>
          </a:p>
          <a:p>
            <a:pPr lvl="1"/>
            <a:endParaRPr lang="ko-KR" altLang="en-US" dirty="0"/>
          </a:p>
        </p:txBody>
      </p:sp>
    </p:spTree>
    <p:extLst>
      <p:ext uri="{BB962C8B-B14F-4D97-AF65-F5344CB8AC3E}">
        <p14:creationId xmlns:p14="http://schemas.microsoft.com/office/powerpoint/2010/main" val="2600429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p>
          <a:p>
            <a:pPr marL="342900" indent="-342900">
              <a:lnSpc>
                <a:spcPct val="200000"/>
              </a:lnSpc>
              <a:buFont typeface="Wingdings" panose="05000000000000000000" pitchFamily="2" charset="2"/>
              <a:buChar char="§"/>
            </a:pPr>
            <a:r>
              <a:rPr lang="en-US" altLang="ko-KR" dirty="0"/>
              <a:t>Ubiquitous network access </a:t>
            </a:r>
          </a:p>
          <a:p>
            <a:pPr marL="342900" indent="-342900">
              <a:lnSpc>
                <a:spcPct val="200000"/>
              </a:lnSpc>
              <a:buFont typeface="Wingdings" panose="05000000000000000000" pitchFamily="2" charset="2"/>
              <a:buChar char="§"/>
            </a:pPr>
            <a:r>
              <a:rPr lang="en-US" altLang="ko-KR" dirty="0"/>
              <a:t>Location transparent resource pooling </a:t>
            </a:r>
          </a:p>
          <a:p>
            <a:pPr marL="342900" indent="-342900">
              <a:lnSpc>
                <a:spcPct val="200000"/>
              </a:lnSpc>
              <a:buFont typeface="Wingdings" panose="05000000000000000000" pitchFamily="2" charset="2"/>
              <a:buChar char="§"/>
            </a:pPr>
            <a:r>
              <a:rPr lang="en-US" altLang="ko-KR" dirty="0"/>
              <a:t>Rapid 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a:t>web 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a:t>Azure App service – </a:t>
            </a:r>
            <a:r>
              <a:rPr lang="en-US" altLang="ko-KR" dirty="0" err="1"/>
              <a:t>appservice</a:t>
            </a:r>
            <a:r>
              <a:rPr lang="en-US" altLang="ko-KR" dirty="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VS code</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a:t>.NET Core SDK </a:t>
            </a:r>
            <a:r>
              <a:rPr lang="ko-KR" altLang="en-US" sz="2800" dirty="0"/>
              <a:t>설치</a:t>
            </a:r>
            <a:endParaRPr lang="en-US" altLang="ko-KR" sz="2800" dirty="0"/>
          </a:p>
          <a:p>
            <a:pPr lvl="1"/>
            <a:r>
              <a:rPr lang="en-US" altLang="ko-KR" sz="1600" dirty="0">
                <a:hlinkClick r:id="rId3"/>
              </a:rPr>
              <a:t>https://dotnet.microsoft.com/download</a:t>
            </a:r>
            <a:r>
              <a:rPr lang="en-US" altLang="ko-KR" sz="1600" dirty="0"/>
              <a:t>	</a:t>
            </a:r>
            <a:endParaRPr lang="ko-KR" altLang="en-US" sz="2800" dirty="0"/>
          </a:p>
          <a:p>
            <a:r>
              <a:rPr lang="en-US" altLang="ko" sz="2800" dirty="0"/>
              <a:t>Visual Studio Code </a:t>
            </a:r>
            <a:r>
              <a:rPr lang="ko-KR" altLang="en-US" sz="2800" dirty="0"/>
              <a:t>설치</a:t>
            </a:r>
            <a:endParaRPr lang="en-US" altLang="ko-KR" sz="2800" dirty="0"/>
          </a:p>
          <a:p>
            <a:pPr lvl="1"/>
            <a:r>
              <a:rPr lang="en-US" altLang="ko-KR" sz="1600" dirty="0"/>
              <a:t>https://code.visualstudio.com/download#</a:t>
            </a:r>
          </a:p>
          <a:p>
            <a:pPr lvl="1"/>
            <a:endParaRPr lang="ko-KR" altLang="en-US" sz="1600" dirty="0"/>
          </a:p>
          <a:p>
            <a:pPr marL="342900" indent="-342900">
              <a:buFont typeface="Wingdings" panose="05000000000000000000" pitchFamily="2" charset="2"/>
              <a:buChar char="§"/>
            </a:pPr>
            <a:endParaRPr lang="en-US" altLang="ko-KR"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47122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2134808-CE9D-1933-90F8-C391D13F1505}"/>
              </a:ext>
            </a:extLst>
          </p:cNvPr>
          <p:cNvSpPr>
            <a:spLocks noGrp="1"/>
          </p:cNvSpPr>
          <p:nvPr>
            <p:ph type="title"/>
          </p:nvPr>
        </p:nvSpPr>
        <p:spPr/>
        <p:txBody>
          <a:bodyPr/>
          <a:lstStyle/>
          <a:p>
            <a:endParaRPr lang="ko-KR" altLang="en-US"/>
          </a:p>
        </p:txBody>
      </p:sp>
      <p:sp>
        <p:nvSpPr>
          <p:cNvPr id="5" name="내용 개체 틀 4">
            <a:extLst>
              <a:ext uri="{FF2B5EF4-FFF2-40B4-BE49-F238E27FC236}">
                <a16:creationId xmlns:a16="http://schemas.microsoft.com/office/drawing/2014/main" id="{3A338946-CF81-1AC1-E8F7-6E92EE67DCE7}"/>
              </a:ext>
            </a:extLst>
          </p:cNvPr>
          <p:cNvSpPr>
            <a:spLocks noGrp="1"/>
          </p:cNvSpPr>
          <p:nvPr>
            <p:ph idx="1"/>
          </p:nvPr>
        </p:nvSpPr>
        <p:spPr/>
        <p:txBody>
          <a:bodyPr/>
          <a:lstStyle/>
          <a:p>
            <a:r>
              <a:rPr lang="en-US" altLang="ko-KR" dirty="0" err="1"/>
              <a:t>Vsc</a:t>
            </a:r>
            <a:r>
              <a:rPr lang="en-US" altLang="ko-KR" dirty="0"/>
              <a:t> html code</a:t>
            </a:r>
          </a:p>
          <a:p>
            <a:r>
              <a:rPr lang="en-US" altLang="ko-KR" dirty="0"/>
              <a:t>Html </a:t>
            </a:r>
            <a:r>
              <a:rPr lang="ko-KR" altLang="en-US" dirty="0"/>
              <a:t>기본</a:t>
            </a:r>
            <a:r>
              <a:rPr lang="en-US" altLang="ko-KR" dirty="0"/>
              <a:t> </a:t>
            </a:r>
            <a:r>
              <a:rPr lang="ko-KR" altLang="en-US" dirty="0"/>
              <a:t>코드 생성</a:t>
            </a:r>
            <a:endParaRPr lang="en-US" altLang="ko-KR" dirty="0"/>
          </a:p>
          <a:p>
            <a:pPr lvl="1"/>
            <a:r>
              <a:rPr lang="en-US" altLang="ko-KR" dirty="0"/>
              <a:t>New file test.html</a:t>
            </a:r>
          </a:p>
          <a:p>
            <a:pPr lvl="1"/>
            <a:r>
              <a:rPr lang="en-US" altLang="ko-KR" dirty="0"/>
              <a:t>!  + Shit tab</a:t>
            </a:r>
          </a:p>
          <a:p>
            <a:endParaRPr lang="ko-KR" altLang="en-US" dirty="0"/>
          </a:p>
        </p:txBody>
      </p:sp>
    </p:spTree>
    <p:extLst>
      <p:ext uri="{BB962C8B-B14F-4D97-AF65-F5344CB8AC3E}">
        <p14:creationId xmlns:p14="http://schemas.microsoft.com/office/powerpoint/2010/main" val="3601085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latin typeface="굴림체" panose="020B0609000101010101" pitchFamily="49" charset="-127"/>
                <a:ea typeface="굴림체" panose="020B0609000101010101" pitchFamily="49" charset="-127"/>
              </a:rPr>
              <a:t>에서</a:t>
            </a:r>
            <a:r>
              <a:rPr lang="ko-KR" altLang="en-US" dirty="0"/>
              <a:t> </a:t>
            </a:r>
            <a:r>
              <a:rPr lang="en-US" altLang="ko-KR" dirty="0"/>
              <a:t>C / C++ </a:t>
            </a:r>
            <a:r>
              <a:rPr lang="ko-KR" altLang="en-US" dirty="0">
                <a:latin typeface="굴림체" panose="020B0609000101010101" pitchFamily="49" charset="-127"/>
                <a:ea typeface="굴림체" panose="020B0609000101010101" pitchFamily="49" charset="-127"/>
              </a:rPr>
              <a:t>코딩 환경 구축하기 </a:t>
            </a:r>
          </a:p>
        </p:txBody>
      </p:sp>
      <p:sp>
        <p:nvSpPr>
          <p:cNvPr id="5" name="내용 개체 틀 4"/>
          <p:cNvSpPr>
            <a:spLocks noGrp="1"/>
          </p:cNvSpPr>
          <p:nvPr>
            <p:ph idx="1"/>
          </p:nvPr>
        </p:nvSpPr>
        <p:spPr/>
        <p:txBody>
          <a:bodyPr>
            <a:normAutofit fontScale="85000" lnSpcReduction="20000"/>
          </a:bodyPr>
          <a:lstStyle/>
          <a:p>
            <a:r>
              <a:rPr lang="en-US" altLang="ko-KR" dirty="0">
                <a:hlinkClick r:id="rId3"/>
              </a:rPr>
              <a:t>https://www.youtube.com/watch?v=3-PD_AUSOLM</a:t>
            </a:r>
            <a:endParaRPr lang="en-US" altLang="ko-KR" dirty="0"/>
          </a:p>
          <a:p>
            <a:r>
              <a:rPr lang="en-US" altLang="ko-KR" dirty="0"/>
              <a:t>#1 </a:t>
            </a:r>
            <a:r>
              <a:rPr lang="en-US" altLang="ko-KR" dirty="0" err="1"/>
              <a:t>MinGW</a:t>
            </a:r>
            <a:r>
              <a:rPr lang="en-US" altLang="ko-KR" dirty="0"/>
              <a:t> </a:t>
            </a:r>
            <a:r>
              <a:rPr lang="ko-KR" altLang="en-US" dirty="0"/>
              <a:t>프로그램 다운로드 </a:t>
            </a:r>
            <a:r>
              <a:rPr lang="en-US" altLang="ko-KR" dirty="0"/>
              <a:t>: </a:t>
            </a:r>
          </a:p>
          <a:p>
            <a:pPr lvl="1"/>
            <a:r>
              <a:rPr lang="en-US" altLang="ko-KR" dirty="0">
                <a:hlinkClick r:id="rId4"/>
              </a:rPr>
              <a:t>https://sourceforge.net/projects/mingw/files/</a:t>
            </a:r>
            <a:endParaRPr lang="en-US" altLang="ko-KR" dirty="0"/>
          </a:p>
          <a:p>
            <a:r>
              <a:rPr lang="en-US" altLang="ko-KR" dirty="0"/>
              <a:t> #2 </a:t>
            </a:r>
            <a:r>
              <a:rPr lang="en-US" altLang="ko-KR" dirty="0" err="1"/>
              <a:t>tasks.json</a:t>
            </a:r>
            <a:r>
              <a:rPr lang="en-US" altLang="ko-KR" dirty="0"/>
              <a:t> </a:t>
            </a:r>
            <a:r>
              <a:rPr lang="ko-KR" altLang="en-US" dirty="0"/>
              <a:t>파일 받기</a:t>
            </a:r>
            <a:r>
              <a:rPr lang="en-US" altLang="ko-KR" dirty="0"/>
              <a:t>(C/C++) : </a:t>
            </a:r>
          </a:p>
          <a:p>
            <a:pPr lvl="1"/>
            <a:r>
              <a:rPr lang="en-US" altLang="ko-KR" dirty="0">
                <a:hlinkClick r:id="rId5"/>
              </a:rPr>
              <a:t>https://k.kakaocdn.net/dn/brDC5p/btqFn0fPsBW/B75rJiBqICBUkxkxMahI21/tfile.txt</a:t>
            </a:r>
            <a:endParaRPr lang="en-US" altLang="ko-KR" dirty="0"/>
          </a:p>
          <a:p>
            <a:r>
              <a:rPr lang="ko-KR" altLang="en-US" dirty="0"/>
              <a:t>​  </a:t>
            </a:r>
            <a:r>
              <a:rPr lang="en-US" altLang="ko-KR" dirty="0"/>
              <a:t>#3 </a:t>
            </a:r>
            <a:r>
              <a:rPr lang="en-US" altLang="ko-KR" dirty="0" err="1"/>
              <a:t>Keybinding</a:t>
            </a:r>
            <a:r>
              <a:rPr lang="en-US" altLang="ko-KR" dirty="0"/>
              <a:t> </a:t>
            </a:r>
            <a:r>
              <a:rPr lang="ko-KR" altLang="en-US" dirty="0"/>
              <a:t>파일 받기 </a:t>
            </a:r>
            <a:r>
              <a:rPr lang="en-US" altLang="ko-KR" dirty="0"/>
              <a:t>:</a:t>
            </a:r>
          </a:p>
          <a:p>
            <a:pPr lvl="1"/>
            <a:r>
              <a:rPr lang="en-US" altLang="ko-KR" dirty="0">
                <a:hlinkClick r:id="rId6"/>
              </a:rPr>
              <a:t>https://k.kakaocdn.net/dn/bHhiX4/btqFnwGB6cs/JjH0MCuwrGT1PavzRu6921/tfile.txt</a:t>
            </a:r>
            <a:endParaRPr lang="en-US" altLang="ko-KR" dirty="0"/>
          </a:p>
          <a:p>
            <a:r>
              <a:rPr lang="en-US" altLang="ko-KR" dirty="0"/>
              <a:t>#4 </a:t>
            </a:r>
            <a:r>
              <a:rPr lang="ko-KR" altLang="en-US" dirty="0"/>
              <a:t>상세설명</a:t>
            </a:r>
            <a:endParaRPr lang="en-US" altLang="ko-KR" dirty="0"/>
          </a:p>
          <a:p>
            <a:pPr lvl="1"/>
            <a:r>
              <a:rPr lang="en-US" altLang="ko-KR" dirty="0"/>
              <a:t>https://rasino.tistory.com/307</a:t>
            </a:r>
          </a:p>
          <a:p>
            <a:pPr marL="0" indent="0">
              <a:buNone/>
            </a:pPr>
            <a:r>
              <a:rPr lang="en-US" altLang="ko-KR" dirty="0"/>
              <a:t>				</a:t>
            </a:r>
          </a:p>
        </p:txBody>
      </p:sp>
    </p:spTree>
    <p:extLst>
      <p:ext uri="{BB962C8B-B14F-4D97-AF65-F5344CB8AC3E}">
        <p14:creationId xmlns:p14="http://schemas.microsoft.com/office/powerpoint/2010/main" val="2580161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VS code </a:t>
            </a:r>
            <a:r>
              <a:rPr lang="ko-KR" altLang="en-US" dirty="0"/>
              <a:t>설치</a:t>
            </a:r>
          </a:p>
        </p:txBody>
      </p:sp>
      <p:sp>
        <p:nvSpPr>
          <p:cNvPr id="3" name="내용 개체 틀 2"/>
          <p:cNvSpPr>
            <a:spLocks noGrp="1"/>
          </p:cNvSpPr>
          <p:nvPr>
            <p:ph idx="1"/>
          </p:nvPr>
        </p:nvSpPr>
        <p:spPr>
          <a:xfrm>
            <a:off x="539496" y="1435608"/>
            <a:ext cx="10245414" cy="4789828"/>
          </a:xfrm>
        </p:spPr>
        <p:txBody>
          <a:bodyPr>
            <a:normAutofit fontScale="92500" lnSpcReduction="10000"/>
          </a:bodyPr>
          <a:lstStyle/>
          <a:p>
            <a:r>
              <a:rPr lang="en-US" altLang="ko" dirty="0"/>
              <a:t>.NET Core SDK </a:t>
            </a:r>
            <a:r>
              <a:rPr lang="ko-KR" altLang="en-US" dirty="0"/>
              <a:t>설치</a:t>
            </a:r>
          </a:p>
          <a:p>
            <a:r>
              <a:rPr lang="en-US" altLang="ko" dirty="0"/>
              <a:t>Visual Studio Code </a:t>
            </a:r>
            <a:r>
              <a:rPr lang="ko-KR" altLang="en-US" dirty="0"/>
              <a:t>설치</a:t>
            </a:r>
          </a:p>
          <a:p>
            <a:r>
              <a:rPr lang="en-US" altLang="ko-KR" dirty="0"/>
              <a:t>Azure VS code Extension</a:t>
            </a:r>
          </a:p>
          <a:p>
            <a:pPr lvl="1"/>
            <a:r>
              <a:rPr lang="ko" altLang="en-US" dirty="0"/>
              <a:t> </a:t>
            </a:r>
            <a:r>
              <a:rPr lang="en-US" altLang="ko" dirty="0"/>
              <a:t>C# </a:t>
            </a:r>
            <a:r>
              <a:rPr lang="ko-KR" altLang="en-US" dirty="0"/>
              <a:t>확장 설치</a:t>
            </a:r>
            <a:r>
              <a:rPr lang="en-US" altLang="ko-KR" dirty="0"/>
              <a:t>	</a:t>
            </a:r>
          </a:p>
          <a:p>
            <a:pPr lvl="1"/>
            <a:r>
              <a:rPr lang="en-US" altLang="ko" dirty="0"/>
              <a:t>Azure Account</a:t>
            </a:r>
          </a:p>
          <a:p>
            <a:pPr lvl="1"/>
            <a:r>
              <a:rPr lang="en-US" altLang="ko" dirty="0"/>
              <a:t>Azure </a:t>
            </a:r>
            <a:r>
              <a:rPr lang="en-US" altLang="ko" dirty="0" err="1"/>
              <a:t>Appservice</a:t>
            </a:r>
            <a:endParaRPr lang="en-US" altLang="ko-KR" dirty="0"/>
          </a:p>
          <a:p>
            <a:pPr lvl="1"/>
            <a:endParaRPr lang="en-US" altLang="ko-KR" dirty="0"/>
          </a:p>
          <a:p>
            <a:pPr lvl="1"/>
            <a:endParaRPr lang="en-US" altLang="ko-KR" dirty="0"/>
          </a:p>
          <a:p>
            <a:pPr lvl="1"/>
            <a:r>
              <a:rPr lang="en-US" altLang="ko" dirty="0">
                <a:hlinkClick r:id="rId2"/>
              </a:rPr>
              <a:t>https://docs.microsoft.com/ko-kr/aspnet/core/tutorials/publish-to-azure-webapp-using-vscode?view=aspnetcore-5.0</a:t>
            </a:r>
            <a:r>
              <a:rPr lang="ko-KR" altLang="en-US" dirty="0"/>
              <a:t> </a:t>
            </a:r>
          </a:p>
          <a:p>
            <a:endParaRPr lang="ko-KR" altLang="en-US" dirty="0"/>
          </a:p>
        </p:txBody>
      </p:sp>
    </p:spTree>
    <p:extLst>
      <p:ext uri="{BB962C8B-B14F-4D97-AF65-F5344CB8AC3E}">
        <p14:creationId xmlns:p14="http://schemas.microsoft.com/office/powerpoint/2010/main" val="1679992612"/>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3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5222</TotalTime>
  <Words>8948</Words>
  <Application>Microsoft Office PowerPoint</Application>
  <PresentationFormat>와이드스크린</PresentationFormat>
  <Paragraphs>1349</Paragraphs>
  <Slides>158</Slides>
  <Notes>47</Notes>
  <HiddenSlides>2</HiddenSlides>
  <MMClips>0</MMClips>
  <ScaleCrop>false</ScaleCrop>
  <HeadingPairs>
    <vt:vector size="6" baseType="variant">
      <vt:variant>
        <vt:lpstr>사용한 글꼴</vt:lpstr>
      </vt:variant>
      <vt:variant>
        <vt:i4>20</vt:i4>
      </vt:variant>
      <vt:variant>
        <vt:lpstr>테마</vt:lpstr>
      </vt:variant>
      <vt:variant>
        <vt:i4>12</vt:i4>
      </vt:variant>
      <vt:variant>
        <vt:lpstr>슬라이드 제목</vt:lpstr>
      </vt:variant>
      <vt:variant>
        <vt:i4>158</vt:i4>
      </vt:variant>
    </vt:vector>
  </HeadingPairs>
  <TitlesOfParts>
    <vt:vector size="190" baseType="lpstr">
      <vt:lpstr>Arial </vt:lpstr>
      <vt:lpstr>MetaNormalLF-Roman</vt:lpstr>
      <vt:lpstr>굴림체</vt:lpstr>
      <vt:lpstr>나눔스퀘어 ExtraBold</vt:lpstr>
      <vt:lpstr>맑은 고딕</vt:lpstr>
      <vt:lpstr>Abadi</vt:lpstr>
      <vt:lpstr>Arial</vt:lpstr>
      <vt:lpstr>Arial Black</vt:lpstr>
      <vt:lpstr>Calibri</vt:lpstr>
      <vt:lpstr>Century Gothic</vt:lpstr>
      <vt:lpstr>Consolas</vt:lpstr>
      <vt:lpstr>Quattrocento Sans</vt:lpstr>
      <vt:lpstr>Segoe Pro Light</vt:lpstr>
      <vt:lpstr>Segoe UI</vt:lpstr>
      <vt:lpstr>Segoe UI Light</vt:lpstr>
      <vt:lpstr>Segoe UI Semibold</vt:lpstr>
      <vt:lpstr>Segoe UI Semilight</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3_WelcomeDoc</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Git remote error  강제 push == token 생성</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PowerPoint 프레젠테이션</vt:lpstr>
      <vt:lpstr>PowerPoint 프레젠테이션</vt:lpstr>
      <vt:lpstr>PowerPoint 프레젠테이션</vt:lpstr>
      <vt:lpstr>PowerPoint 프레젠테이션</vt:lpstr>
      <vt:lpstr>PowerPoint 프레젠테이션</vt:lpstr>
      <vt:lpstr>Azure VM</vt:lpstr>
      <vt:lpstr>Azure VM</vt:lpstr>
      <vt:lpstr>VM </vt:lpstr>
      <vt:lpstr>PowerPoint 프레젠테이션</vt:lpstr>
      <vt:lpstr>PowerPoint 프레젠테이션</vt:lpstr>
      <vt:lpstr>PowerPoint 프레젠테이션</vt:lpstr>
      <vt:lpstr>putty</vt:lpstr>
      <vt:lpstr>Azure VM - webserver</vt:lpstr>
      <vt:lpstr>PowerPoint 프레젠테이션</vt:lpstr>
      <vt:lpstr>Linux webserver (centos, AMI)</vt:lpstr>
      <vt:lpstr>Linux webserver (Centos ,AMI)</vt:lpstr>
      <vt:lpstr>IDE, text editor</vt:lpstr>
      <vt:lpstr>PowerPoint 프레젠테이션</vt:lpstr>
      <vt:lpstr>VM - webserver</vt:lpstr>
      <vt:lpstr>Python3 in VM </vt:lpstr>
      <vt:lpstr>MAC 운영체제 내의 SSH를 이용한 EC2연결방법</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Arduino nano IoT</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VS code</vt:lpstr>
      <vt:lpstr>PowerPoint 프레젠테이션</vt:lpstr>
      <vt:lpstr>VS-Code에서 C / C++ 코딩 환경 구축하기 </vt:lpstr>
      <vt:lpstr>VS code 설치</vt:lpstr>
      <vt:lpstr>Azure web app   - VS code</vt:lpstr>
      <vt:lpstr>Azure web app   - VS code</vt:lpstr>
      <vt:lpstr>=</vt:lpstr>
      <vt:lpstr>VS-Code에서 C / C++ 코딩 환경 구축하기 </vt:lpstr>
      <vt:lpstr>PowerPoint 프레젠테이션</vt:lpstr>
      <vt:lpstr>Vsc Azure</vt:lpstr>
      <vt:lpstr>PowerPoint 프레젠테이션</vt:lpstr>
      <vt:lpstr>TroubleShoot </vt:lpstr>
      <vt:lpstr>TroubleShoot </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PowerPoint 프레젠테이션</vt:lpstr>
      <vt:lpstr>download</vt:lpstr>
      <vt:lpstr>Azure 설명서</vt:lpstr>
      <vt:lpstr>troubleshoot</vt:lpstr>
      <vt:lpstr>troubleshoot</vt:lpstr>
      <vt:lpstr>troubleshoot</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trouble Shoot –  Azure storage table create using timer trigger function on VSC</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256</cp:revision>
  <dcterms:created xsi:type="dcterms:W3CDTF">2019-12-23T00:32:35Z</dcterms:created>
  <dcterms:modified xsi:type="dcterms:W3CDTF">2023-09-18T02:17:49Z</dcterms:modified>
</cp:coreProperties>
</file>